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7" r:id="rId4"/>
    <p:sldId id="296" r:id="rId5"/>
    <p:sldId id="292" r:id="rId6"/>
    <p:sldId id="293" r:id="rId7"/>
    <p:sldId id="294" r:id="rId8"/>
    <p:sldId id="258" r:id="rId9"/>
    <p:sldId id="259" r:id="rId10"/>
    <p:sldId id="260" r:id="rId11"/>
    <p:sldId id="261" r:id="rId12"/>
    <p:sldId id="295" r:id="rId13"/>
    <p:sldId id="297" r:id="rId14"/>
    <p:sldId id="298" r:id="rId15"/>
    <p:sldId id="262" r:id="rId16"/>
    <p:sldId id="268" r:id="rId17"/>
    <p:sldId id="269" r:id="rId18"/>
    <p:sldId id="270" r:id="rId19"/>
    <p:sldId id="271" r:id="rId20"/>
    <p:sldId id="273" r:id="rId21"/>
    <p:sldId id="275" r:id="rId22"/>
    <p:sldId id="278" r:id="rId23"/>
    <p:sldId id="263" r:id="rId24"/>
    <p:sldId id="287" r:id="rId25"/>
    <p:sldId id="276" r:id="rId26"/>
    <p:sldId id="288" r:id="rId27"/>
    <p:sldId id="277" r:id="rId28"/>
    <p:sldId id="279" r:id="rId29"/>
    <p:sldId id="280" r:id="rId30"/>
    <p:sldId id="289" r:id="rId31"/>
    <p:sldId id="290"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2" autoAdjust="0"/>
    <p:restoredTop sz="94660"/>
  </p:normalViewPr>
  <p:slideViewPr>
    <p:cSldViewPr snapToGrid="0">
      <p:cViewPr varScale="1">
        <p:scale>
          <a:sx n="90" d="100"/>
          <a:sy n="90"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DFE6E627-92D9-4D13-ABD7-264389253C35}" type="datetimeFigureOut">
              <a:rPr lang="es-MX" smtClean="0"/>
              <a:t>15/02/2016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2946ABF-69EB-4D5C-8DA1-376A125CBBB1}" type="slidenum">
              <a:rPr lang="es-MX" smtClean="0"/>
              <a:t>‹Nº›</a:t>
            </a:fld>
            <a:endParaRPr lang="es-MX"/>
          </a:p>
        </p:txBody>
      </p:sp>
    </p:spTree>
    <p:extLst>
      <p:ext uri="{BB962C8B-B14F-4D97-AF65-F5344CB8AC3E}">
        <p14:creationId xmlns:p14="http://schemas.microsoft.com/office/powerpoint/2010/main" val="312199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FE6E627-92D9-4D13-ABD7-264389253C35}" type="datetimeFigureOut">
              <a:rPr lang="es-MX" smtClean="0"/>
              <a:t>15/02/2016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2946ABF-69EB-4D5C-8DA1-376A125CBBB1}" type="slidenum">
              <a:rPr lang="es-MX" smtClean="0"/>
              <a:t>‹Nº›</a:t>
            </a:fld>
            <a:endParaRPr lang="es-MX"/>
          </a:p>
        </p:txBody>
      </p:sp>
    </p:spTree>
    <p:extLst>
      <p:ext uri="{BB962C8B-B14F-4D97-AF65-F5344CB8AC3E}">
        <p14:creationId xmlns:p14="http://schemas.microsoft.com/office/powerpoint/2010/main" val="105879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FE6E627-92D9-4D13-ABD7-264389253C35}" type="datetimeFigureOut">
              <a:rPr lang="es-MX" smtClean="0"/>
              <a:t>15/02/2016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2946ABF-69EB-4D5C-8DA1-376A125CBBB1}" type="slidenum">
              <a:rPr lang="es-MX" smtClean="0"/>
              <a:t>‹Nº›</a:t>
            </a:fld>
            <a:endParaRPr lang="es-MX"/>
          </a:p>
        </p:txBody>
      </p:sp>
    </p:spTree>
    <p:extLst>
      <p:ext uri="{BB962C8B-B14F-4D97-AF65-F5344CB8AC3E}">
        <p14:creationId xmlns:p14="http://schemas.microsoft.com/office/powerpoint/2010/main" val="211602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FE6E627-92D9-4D13-ABD7-264389253C35}" type="datetimeFigureOut">
              <a:rPr lang="es-MX" smtClean="0"/>
              <a:t>15/02/2016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2946ABF-69EB-4D5C-8DA1-376A125CBBB1}" type="slidenum">
              <a:rPr lang="es-MX" smtClean="0"/>
              <a:t>‹Nº›</a:t>
            </a:fld>
            <a:endParaRPr lang="es-MX"/>
          </a:p>
        </p:txBody>
      </p:sp>
    </p:spTree>
    <p:extLst>
      <p:ext uri="{BB962C8B-B14F-4D97-AF65-F5344CB8AC3E}">
        <p14:creationId xmlns:p14="http://schemas.microsoft.com/office/powerpoint/2010/main" val="101220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FE6E627-92D9-4D13-ABD7-264389253C35}" type="datetimeFigureOut">
              <a:rPr lang="es-MX" smtClean="0"/>
              <a:t>15/02/2016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2946ABF-69EB-4D5C-8DA1-376A125CBBB1}" type="slidenum">
              <a:rPr lang="es-MX" smtClean="0"/>
              <a:t>‹Nº›</a:t>
            </a:fld>
            <a:endParaRPr lang="es-MX"/>
          </a:p>
        </p:txBody>
      </p:sp>
    </p:spTree>
    <p:extLst>
      <p:ext uri="{BB962C8B-B14F-4D97-AF65-F5344CB8AC3E}">
        <p14:creationId xmlns:p14="http://schemas.microsoft.com/office/powerpoint/2010/main" val="257482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DFE6E627-92D9-4D13-ABD7-264389253C35}" type="datetimeFigureOut">
              <a:rPr lang="es-MX" smtClean="0"/>
              <a:t>15/02/2016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2946ABF-69EB-4D5C-8DA1-376A125CBBB1}" type="slidenum">
              <a:rPr lang="es-MX" smtClean="0"/>
              <a:t>‹Nº›</a:t>
            </a:fld>
            <a:endParaRPr lang="es-MX"/>
          </a:p>
        </p:txBody>
      </p:sp>
    </p:spTree>
    <p:extLst>
      <p:ext uri="{BB962C8B-B14F-4D97-AF65-F5344CB8AC3E}">
        <p14:creationId xmlns:p14="http://schemas.microsoft.com/office/powerpoint/2010/main" val="230427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DFE6E627-92D9-4D13-ABD7-264389253C35}" type="datetimeFigureOut">
              <a:rPr lang="es-MX" smtClean="0"/>
              <a:t>15/02/2016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2946ABF-69EB-4D5C-8DA1-376A125CBBB1}" type="slidenum">
              <a:rPr lang="es-MX" smtClean="0"/>
              <a:t>‹Nº›</a:t>
            </a:fld>
            <a:endParaRPr lang="es-MX"/>
          </a:p>
        </p:txBody>
      </p:sp>
    </p:spTree>
    <p:extLst>
      <p:ext uri="{BB962C8B-B14F-4D97-AF65-F5344CB8AC3E}">
        <p14:creationId xmlns:p14="http://schemas.microsoft.com/office/powerpoint/2010/main" val="418276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DFE6E627-92D9-4D13-ABD7-264389253C35}" type="datetimeFigureOut">
              <a:rPr lang="es-MX" smtClean="0"/>
              <a:t>15/02/2016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2946ABF-69EB-4D5C-8DA1-376A125CBBB1}" type="slidenum">
              <a:rPr lang="es-MX" smtClean="0"/>
              <a:t>‹Nº›</a:t>
            </a:fld>
            <a:endParaRPr lang="es-MX"/>
          </a:p>
        </p:txBody>
      </p:sp>
    </p:spTree>
    <p:extLst>
      <p:ext uri="{BB962C8B-B14F-4D97-AF65-F5344CB8AC3E}">
        <p14:creationId xmlns:p14="http://schemas.microsoft.com/office/powerpoint/2010/main" val="213707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E6E627-92D9-4D13-ABD7-264389253C35}" type="datetimeFigureOut">
              <a:rPr lang="es-MX" smtClean="0"/>
              <a:t>15/02/2016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2946ABF-69EB-4D5C-8DA1-376A125CBBB1}" type="slidenum">
              <a:rPr lang="es-MX" smtClean="0"/>
              <a:t>‹Nº›</a:t>
            </a:fld>
            <a:endParaRPr lang="es-MX"/>
          </a:p>
        </p:txBody>
      </p:sp>
    </p:spTree>
    <p:extLst>
      <p:ext uri="{BB962C8B-B14F-4D97-AF65-F5344CB8AC3E}">
        <p14:creationId xmlns:p14="http://schemas.microsoft.com/office/powerpoint/2010/main" val="306389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E6E627-92D9-4D13-ABD7-264389253C35}" type="datetimeFigureOut">
              <a:rPr lang="es-MX" smtClean="0"/>
              <a:t>15/02/2016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2946ABF-69EB-4D5C-8DA1-376A125CBBB1}" type="slidenum">
              <a:rPr lang="es-MX" smtClean="0"/>
              <a:t>‹Nº›</a:t>
            </a:fld>
            <a:endParaRPr lang="es-MX"/>
          </a:p>
        </p:txBody>
      </p:sp>
    </p:spTree>
    <p:extLst>
      <p:ext uri="{BB962C8B-B14F-4D97-AF65-F5344CB8AC3E}">
        <p14:creationId xmlns:p14="http://schemas.microsoft.com/office/powerpoint/2010/main" val="2476034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E6E627-92D9-4D13-ABD7-264389253C35}" type="datetimeFigureOut">
              <a:rPr lang="es-MX" smtClean="0"/>
              <a:t>15/02/2016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2946ABF-69EB-4D5C-8DA1-376A125CBBB1}" type="slidenum">
              <a:rPr lang="es-MX" smtClean="0"/>
              <a:t>‹Nº›</a:t>
            </a:fld>
            <a:endParaRPr lang="es-MX"/>
          </a:p>
        </p:txBody>
      </p:sp>
    </p:spTree>
    <p:extLst>
      <p:ext uri="{BB962C8B-B14F-4D97-AF65-F5344CB8AC3E}">
        <p14:creationId xmlns:p14="http://schemas.microsoft.com/office/powerpoint/2010/main" val="248595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6E627-92D9-4D13-ABD7-264389253C35}" type="datetimeFigureOut">
              <a:rPr lang="es-MX" smtClean="0"/>
              <a:t>15/02/2016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46ABF-69EB-4D5C-8DA1-376A125CBBB1}" type="slidenum">
              <a:rPr lang="es-MX" smtClean="0"/>
              <a:t>‹Nº›</a:t>
            </a:fld>
            <a:endParaRPr lang="es-MX"/>
          </a:p>
        </p:txBody>
      </p:sp>
    </p:spTree>
    <p:extLst>
      <p:ext uri="{BB962C8B-B14F-4D97-AF65-F5344CB8AC3E}">
        <p14:creationId xmlns:p14="http://schemas.microsoft.com/office/powerpoint/2010/main" val="200854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0996" y="478466"/>
            <a:ext cx="10832804" cy="5847906"/>
          </a:xfrm>
          <a:prstGeom prst="rect">
            <a:avLst/>
          </a:prstGeom>
        </p:spPr>
      </p:pic>
      <p:sp>
        <p:nvSpPr>
          <p:cNvPr id="4" name="Título 3"/>
          <p:cNvSpPr>
            <a:spLocks noGrp="1"/>
          </p:cNvSpPr>
          <p:nvPr>
            <p:ph type="title"/>
          </p:nvPr>
        </p:nvSpPr>
        <p:spPr/>
        <p:txBody>
          <a:bodyPr/>
          <a:lstStyle/>
          <a:p>
            <a:r>
              <a:rPr lang="es-MX" b="1" dirty="0" smtClean="0">
                <a:solidFill>
                  <a:schemeClr val="bg1"/>
                </a:solidFill>
              </a:rPr>
              <a:t>CARGA ELECTRICA Y ELECTRON</a:t>
            </a:r>
            <a:endParaRPr lang="es-MX" b="1" dirty="0">
              <a:solidFill>
                <a:schemeClr val="bg1"/>
              </a:solidFill>
            </a:endParaRPr>
          </a:p>
        </p:txBody>
      </p:sp>
      <p:sp>
        <p:nvSpPr>
          <p:cNvPr id="5" name="Marcador de contenido 4"/>
          <p:cNvSpPr>
            <a:spLocks noGrp="1"/>
          </p:cNvSpPr>
          <p:nvPr>
            <p:ph idx="1"/>
          </p:nvPr>
        </p:nvSpPr>
        <p:spPr>
          <a:xfrm>
            <a:off x="838200" y="1842247"/>
            <a:ext cx="10515600" cy="4334716"/>
          </a:xfrm>
        </p:spPr>
        <p:txBody>
          <a:bodyPr>
            <a:normAutofit/>
          </a:bodyPr>
          <a:lstStyle/>
          <a:p>
            <a:pPr marL="0" indent="0">
              <a:buNone/>
            </a:pPr>
            <a:r>
              <a:rPr lang="es-MX" b="1" dirty="0" smtClean="0">
                <a:solidFill>
                  <a:schemeClr val="bg1"/>
                </a:solidFill>
              </a:rPr>
              <a:t>CONCEPTO ELECTROSTATICA:</a:t>
            </a:r>
            <a:r>
              <a:rPr lang="es-MX" b="1" dirty="0">
                <a:solidFill>
                  <a:schemeClr val="bg1"/>
                </a:solidFill>
              </a:rPr>
              <a:t> </a:t>
            </a:r>
            <a:endParaRPr lang="es-MX" b="1" dirty="0" smtClean="0">
              <a:solidFill>
                <a:schemeClr val="bg1"/>
              </a:solidFill>
            </a:endParaRPr>
          </a:p>
          <a:p>
            <a:pPr marL="0" indent="0">
              <a:buNone/>
            </a:pPr>
            <a:r>
              <a:rPr lang="es-MX" b="1" dirty="0" smtClean="0">
                <a:solidFill>
                  <a:schemeClr val="bg1"/>
                </a:solidFill>
              </a:rPr>
              <a:t>La</a:t>
            </a:r>
            <a:r>
              <a:rPr lang="es-MX" b="1" dirty="0">
                <a:solidFill>
                  <a:schemeClr val="bg1"/>
                </a:solidFill>
              </a:rPr>
              <a:t> Electrostática es la parte del electromagnetismo que estudia la interacción </a:t>
            </a:r>
            <a:r>
              <a:rPr lang="es-MX" b="1" dirty="0" smtClean="0">
                <a:solidFill>
                  <a:schemeClr val="bg1"/>
                </a:solidFill>
              </a:rPr>
              <a:t>entre </a:t>
            </a:r>
            <a:r>
              <a:rPr lang="es-MX" b="1" dirty="0">
                <a:solidFill>
                  <a:schemeClr val="bg1"/>
                </a:solidFill>
              </a:rPr>
              <a:t>cargas eléctricas en </a:t>
            </a:r>
            <a:r>
              <a:rPr lang="es-MX" b="1" dirty="0" smtClean="0">
                <a:solidFill>
                  <a:schemeClr val="bg1"/>
                </a:solidFill>
              </a:rPr>
              <a:t>reposo.</a:t>
            </a:r>
          </a:p>
          <a:p>
            <a:pPr marL="0" indent="0">
              <a:buNone/>
            </a:pPr>
            <a:endParaRPr lang="es-MX" b="1" dirty="0" smtClean="0">
              <a:solidFill>
                <a:schemeClr val="bg1"/>
              </a:solidFill>
            </a:endParaRPr>
          </a:p>
          <a:p>
            <a:pPr marL="0" indent="0">
              <a:lnSpc>
                <a:spcPct val="100000"/>
              </a:lnSpc>
              <a:buNone/>
            </a:pPr>
            <a:r>
              <a:rPr lang="es-MX" b="1" dirty="0" smtClean="0">
                <a:solidFill>
                  <a:schemeClr val="bg1"/>
                </a:solidFill>
              </a:rPr>
              <a:t>CONCEPTO DE ELECTRON:</a:t>
            </a:r>
          </a:p>
          <a:p>
            <a:pPr marL="0" indent="0">
              <a:lnSpc>
                <a:spcPct val="100000"/>
              </a:lnSpc>
              <a:buNone/>
            </a:pPr>
            <a:r>
              <a:rPr lang="es-MX" b="1" dirty="0">
                <a:solidFill>
                  <a:schemeClr val="bg1"/>
                </a:solidFill>
              </a:rPr>
              <a:t>Un electrón es una partícula elemental estable cargada negativamente que constituye uno de los componentes fundamentales del átomo. </a:t>
            </a:r>
            <a:endParaRPr lang="es-MX" b="1" dirty="0" smtClean="0">
              <a:solidFill>
                <a:schemeClr val="bg1"/>
              </a:solidFill>
            </a:endParaRPr>
          </a:p>
        </p:txBody>
      </p:sp>
    </p:spTree>
    <p:extLst>
      <p:ext uri="{BB962C8B-B14F-4D97-AF65-F5344CB8AC3E}">
        <p14:creationId xmlns:p14="http://schemas.microsoft.com/office/powerpoint/2010/main" val="552453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784412" y="349624"/>
            <a:ext cx="10515600" cy="4334716"/>
          </a:xfrm>
        </p:spPr>
        <p:txBody>
          <a:bodyPr>
            <a:normAutofit fontScale="85000" lnSpcReduction="20000"/>
          </a:bodyPr>
          <a:lstStyle/>
          <a:p>
            <a:pPr marL="0" indent="0">
              <a:buNone/>
            </a:pPr>
            <a:r>
              <a:rPr lang="es-MX" b="1" dirty="0" smtClean="0">
                <a:solidFill>
                  <a:schemeClr val="bg1"/>
                </a:solidFill>
              </a:rPr>
              <a:t>UNIDADES DE MEDIDA DE CARGA ELECTRICA</a:t>
            </a:r>
          </a:p>
          <a:p>
            <a:pPr marL="0" indent="0">
              <a:buNone/>
            </a:pPr>
            <a:r>
              <a:rPr lang="es-MX" b="1" dirty="0">
                <a:solidFill>
                  <a:schemeClr val="bg1"/>
                </a:solidFill>
              </a:rPr>
              <a:t>En el Sistema Internacional de Unidades (S.I.) la carga eléctrica (q) es una magnitud derivada cuyo unidad recibe el nombre de culombio (C), en honor al físico francés Charles-</a:t>
            </a:r>
            <a:r>
              <a:rPr lang="es-MX" b="1" dirty="0" err="1">
                <a:solidFill>
                  <a:schemeClr val="bg1"/>
                </a:solidFill>
              </a:rPr>
              <a:t>Augustin</a:t>
            </a:r>
            <a:r>
              <a:rPr lang="es-MX" b="1" dirty="0">
                <a:solidFill>
                  <a:schemeClr val="bg1"/>
                </a:solidFill>
              </a:rPr>
              <a:t> de Coulomb. Para definirla se hace uso de la intensidad de corriente eléctrica que es una magnitud fundamental en el S.I. y cuya unidad es el amperio (A). De esta forma</a:t>
            </a:r>
            <a:r>
              <a:rPr lang="es-MX" b="1" dirty="0" smtClean="0">
                <a:solidFill>
                  <a:schemeClr val="bg1"/>
                </a:solidFill>
              </a:rPr>
              <a:t>:</a:t>
            </a:r>
          </a:p>
          <a:p>
            <a:pPr marL="0" indent="0">
              <a:buNone/>
            </a:pPr>
            <a:endParaRPr lang="es-MX" b="1" dirty="0">
              <a:solidFill>
                <a:schemeClr val="bg1"/>
              </a:solidFill>
            </a:endParaRPr>
          </a:p>
          <a:p>
            <a:pPr marL="0" indent="0">
              <a:buNone/>
            </a:pPr>
            <a:r>
              <a:rPr lang="es-MX" b="1" dirty="0" smtClean="0">
                <a:solidFill>
                  <a:schemeClr val="bg1"/>
                </a:solidFill>
              </a:rPr>
              <a:t>“Un</a:t>
            </a:r>
            <a:r>
              <a:rPr lang="es-MX" b="1" dirty="0">
                <a:solidFill>
                  <a:schemeClr val="bg1"/>
                </a:solidFill>
              </a:rPr>
              <a:t> culombio (C) es la cantidad de carga eléctrica que atraviesa cada segundo (s) la sección de un conductor por el que circula una corriente eléctrica de un amperio (A</a:t>
            </a:r>
            <a:r>
              <a:rPr lang="es-MX" b="1" dirty="0" smtClean="0">
                <a:solidFill>
                  <a:schemeClr val="bg1"/>
                </a:solidFill>
              </a:rPr>
              <a:t>)”</a:t>
            </a:r>
          </a:p>
          <a:p>
            <a:pPr marL="0" indent="0">
              <a:buNone/>
            </a:pPr>
            <a:endParaRPr lang="es-MX" b="1" dirty="0">
              <a:solidFill>
                <a:schemeClr val="bg1"/>
              </a:solidFill>
            </a:endParaRPr>
          </a:p>
          <a:p>
            <a:pPr marL="0" indent="0">
              <a:buNone/>
            </a:pPr>
            <a:r>
              <a:rPr lang="es-MX" sz="5200" b="1" dirty="0">
                <a:solidFill>
                  <a:schemeClr val="bg1"/>
                </a:solidFill>
              </a:rPr>
              <a:t>1 C = 1 </a:t>
            </a:r>
            <a:r>
              <a:rPr lang="es-MX" sz="5200" b="1" dirty="0" err="1">
                <a:solidFill>
                  <a:schemeClr val="bg1"/>
                </a:solidFill>
              </a:rPr>
              <a:t>A</a:t>
            </a:r>
            <a:r>
              <a:rPr lang="es-MX" sz="5200" b="1" dirty="0" err="1" smtClean="0">
                <a:solidFill>
                  <a:schemeClr val="bg1"/>
                </a:solidFill>
              </a:rPr>
              <a:t>⋅s</a:t>
            </a:r>
            <a:r>
              <a:rPr lang="es-MX" dirty="0" smtClean="0"/>
              <a:t/>
            </a:r>
            <a:br>
              <a:rPr lang="es-MX" dirty="0" smtClean="0"/>
            </a:br>
            <a:endParaRPr lang="es-MX" b="1" dirty="0" smtClean="0">
              <a:solidFill>
                <a:schemeClr val="bg1"/>
              </a:solidFill>
            </a:endParaRPr>
          </a:p>
        </p:txBody>
      </p:sp>
      <p:pic>
        <p:nvPicPr>
          <p:cNvPr id="4" name="Imagen 3"/>
          <p:cNvPicPr>
            <a:picLocks noChangeAspect="1"/>
          </p:cNvPicPr>
          <p:nvPr/>
        </p:nvPicPr>
        <p:blipFill>
          <a:blip r:embed="rId2"/>
          <a:stretch>
            <a:fillRect/>
          </a:stretch>
        </p:blipFill>
        <p:spPr>
          <a:xfrm>
            <a:off x="6042212" y="3466214"/>
            <a:ext cx="5678451" cy="3115340"/>
          </a:xfrm>
          <a:prstGeom prst="rect">
            <a:avLst/>
          </a:prstGeom>
        </p:spPr>
      </p:pic>
      <p:sp>
        <p:nvSpPr>
          <p:cNvPr id="6" name="CuadroTexto 5"/>
          <p:cNvSpPr txBox="1"/>
          <p:nvPr/>
        </p:nvSpPr>
        <p:spPr>
          <a:xfrm>
            <a:off x="4114591" y="3714844"/>
            <a:ext cx="1241045" cy="1938992"/>
          </a:xfrm>
          <a:prstGeom prst="rect">
            <a:avLst/>
          </a:prstGeom>
          <a:solidFill>
            <a:schemeClr val="accent2">
              <a:lumMod val="20000"/>
              <a:lumOff val="80000"/>
            </a:schemeClr>
          </a:solidFill>
        </p:spPr>
        <p:txBody>
          <a:bodyPr wrap="none" rtlCol="0">
            <a:spAutoFit/>
          </a:bodyPr>
          <a:lstStyle/>
          <a:p>
            <a:r>
              <a:rPr lang="es-MX" sz="2400" b="1" dirty="0" smtClean="0"/>
              <a:t>1 C = q</a:t>
            </a:r>
          </a:p>
          <a:p>
            <a:endParaRPr lang="es-MX" sz="2400" b="1" dirty="0"/>
          </a:p>
          <a:p>
            <a:r>
              <a:rPr lang="es-MX" sz="2400" b="1" dirty="0" smtClean="0"/>
              <a:t>1 A = i</a:t>
            </a:r>
          </a:p>
          <a:p>
            <a:endParaRPr lang="es-MX" sz="2400" b="1" dirty="0"/>
          </a:p>
          <a:p>
            <a:r>
              <a:rPr lang="es-MX" sz="2400" b="1" dirty="0" smtClean="0"/>
              <a:t>q  =  i x t</a:t>
            </a:r>
            <a:endParaRPr lang="es-MX" sz="2400" b="1" dirty="0"/>
          </a:p>
        </p:txBody>
      </p:sp>
      <p:pic>
        <p:nvPicPr>
          <p:cNvPr id="2" name="Imagen 1"/>
          <p:cNvPicPr>
            <a:picLocks noChangeAspect="1"/>
          </p:cNvPicPr>
          <p:nvPr/>
        </p:nvPicPr>
        <p:blipFill>
          <a:blip r:embed="rId3"/>
          <a:stretch>
            <a:fillRect/>
          </a:stretch>
        </p:blipFill>
        <p:spPr>
          <a:xfrm>
            <a:off x="-1" y="4432797"/>
            <a:ext cx="3870251" cy="2400300"/>
          </a:xfrm>
          <a:prstGeom prst="rect">
            <a:avLst/>
          </a:prstGeom>
        </p:spPr>
      </p:pic>
    </p:spTree>
    <p:extLst>
      <p:ext uri="{BB962C8B-B14F-4D97-AF65-F5344CB8AC3E}">
        <p14:creationId xmlns:p14="http://schemas.microsoft.com/office/powerpoint/2010/main" val="3622937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1842247"/>
            <a:ext cx="10515600" cy="4334716"/>
          </a:xfrm>
        </p:spPr>
        <p:txBody>
          <a:bodyPr>
            <a:normAutofit/>
          </a:bodyPr>
          <a:lstStyle/>
          <a:p>
            <a:pPr marL="0" indent="0">
              <a:buNone/>
            </a:pPr>
            <a:r>
              <a:rPr lang="es-MX" b="1" dirty="0" smtClean="0">
                <a:solidFill>
                  <a:schemeClr val="bg1"/>
                </a:solidFill>
              </a:rPr>
              <a:t>Un culombio es una unidad de carga muy grande por lo que es común utilizar submúltiplos de esta.</a:t>
            </a:r>
          </a:p>
          <a:p>
            <a:pPr marL="0" indent="0">
              <a:buNone/>
            </a:pPr>
            <a:endParaRPr lang="es-MX" b="1" dirty="0">
              <a:solidFill>
                <a:schemeClr val="bg1"/>
              </a:solidFill>
            </a:endParaRPr>
          </a:p>
          <a:p>
            <a:r>
              <a:rPr lang="es-MX" b="1" dirty="0" err="1">
                <a:solidFill>
                  <a:schemeClr val="bg1"/>
                </a:solidFill>
              </a:rPr>
              <a:t>Miliculombio</a:t>
            </a:r>
            <a:r>
              <a:rPr lang="es-MX" b="1" dirty="0">
                <a:solidFill>
                  <a:schemeClr val="bg1"/>
                </a:solidFill>
              </a:rPr>
              <a:t>. 1 </a:t>
            </a:r>
            <a:r>
              <a:rPr lang="es-MX" b="1" dirty="0" err="1">
                <a:solidFill>
                  <a:schemeClr val="bg1"/>
                </a:solidFill>
              </a:rPr>
              <a:t>mC</a:t>
            </a:r>
            <a:r>
              <a:rPr lang="es-MX" b="1" dirty="0">
                <a:solidFill>
                  <a:schemeClr val="bg1"/>
                </a:solidFill>
              </a:rPr>
              <a:t> = 10</a:t>
            </a:r>
            <a:r>
              <a:rPr lang="es-MX" b="1" baseline="30000" dirty="0">
                <a:solidFill>
                  <a:schemeClr val="bg1"/>
                </a:solidFill>
              </a:rPr>
              <a:t>-3</a:t>
            </a:r>
            <a:r>
              <a:rPr lang="es-MX" b="1" dirty="0">
                <a:solidFill>
                  <a:schemeClr val="bg1"/>
                </a:solidFill>
              </a:rPr>
              <a:t> C</a:t>
            </a:r>
          </a:p>
          <a:p>
            <a:r>
              <a:rPr lang="es-MX" b="1" dirty="0" err="1">
                <a:solidFill>
                  <a:schemeClr val="bg1"/>
                </a:solidFill>
              </a:rPr>
              <a:t>Microculombio</a:t>
            </a:r>
            <a:r>
              <a:rPr lang="es-MX" b="1" dirty="0">
                <a:solidFill>
                  <a:schemeClr val="bg1"/>
                </a:solidFill>
              </a:rPr>
              <a:t>. 1 µC = 10</a:t>
            </a:r>
            <a:r>
              <a:rPr lang="es-MX" b="1" baseline="30000" dirty="0">
                <a:solidFill>
                  <a:schemeClr val="bg1"/>
                </a:solidFill>
              </a:rPr>
              <a:t>-6</a:t>
            </a:r>
            <a:r>
              <a:rPr lang="es-MX" b="1" dirty="0">
                <a:solidFill>
                  <a:schemeClr val="bg1"/>
                </a:solidFill>
              </a:rPr>
              <a:t> C</a:t>
            </a:r>
          </a:p>
          <a:p>
            <a:r>
              <a:rPr lang="es-MX" b="1" dirty="0" err="1">
                <a:solidFill>
                  <a:schemeClr val="bg1"/>
                </a:solidFill>
              </a:rPr>
              <a:t>Nanoculombio</a:t>
            </a:r>
            <a:r>
              <a:rPr lang="es-MX" b="1" dirty="0">
                <a:solidFill>
                  <a:schemeClr val="bg1"/>
                </a:solidFill>
              </a:rPr>
              <a:t>. 1 </a:t>
            </a:r>
            <a:r>
              <a:rPr lang="es-MX" b="1" dirty="0" err="1">
                <a:solidFill>
                  <a:schemeClr val="bg1"/>
                </a:solidFill>
              </a:rPr>
              <a:t>nC</a:t>
            </a:r>
            <a:r>
              <a:rPr lang="es-MX" b="1" dirty="0">
                <a:solidFill>
                  <a:schemeClr val="bg1"/>
                </a:solidFill>
              </a:rPr>
              <a:t> = 10</a:t>
            </a:r>
            <a:r>
              <a:rPr lang="es-MX" b="1" baseline="30000" dirty="0">
                <a:solidFill>
                  <a:schemeClr val="bg1"/>
                </a:solidFill>
              </a:rPr>
              <a:t>-9</a:t>
            </a:r>
            <a:r>
              <a:rPr lang="es-MX" b="1" dirty="0">
                <a:solidFill>
                  <a:schemeClr val="bg1"/>
                </a:solidFill>
              </a:rPr>
              <a:t> C</a:t>
            </a:r>
          </a:p>
          <a:p>
            <a:r>
              <a:rPr lang="es-MX" b="1" dirty="0" err="1">
                <a:solidFill>
                  <a:schemeClr val="bg1"/>
                </a:solidFill>
              </a:rPr>
              <a:t>Picoculombio</a:t>
            </a:r>
            <a:r>
              <a:rPr lang="es-MX" b="1" dirty="0">
                <a:solidFill>
                  <a:schemeClr val="bg1"/>
                </a:solidFill>
              </a:rPr>
              <a:t>. 1 </a:t>
            </a:r>
            <a:r>
              <a:rPr lang="es-MX" b="1" dirty="0" err="1">
                <a:solidFill>
                  <a:schemeClr val="bg1"/>
                </a:solidFill>
              </a:rPr>
              <a:t>pC</a:t>
            </a:r>
            <a:r>
              <a:rPr lang="es-MX" b="1" dirty="0">
                <a:solidFill>
                  <a:schemeClr val="bg1"/>
                </a:solidFill>
              </a:rPr>
              <a:t> = 10</a:t>
            </a:r>
            <a:r>
              <a:rPr lang="es-MX" b="1" baseline="30000" dirty="0">
                <a:solidFill>
                  <a:schemeClr val="bg1"/>
                </a:solidFill>
              </a:rPr>
              <a:t>-12</a:t>
            </a:r>
            <a:r>
              <a:rPr lang="es-MX" b="1" dirty="0">
                <a:solidFill>
                  <a:schemeClr val="bg1"/>
                </a:solidFill>
              </a:rPr>
              <a:t> C </a:t>
            </a:r>
          </a:p>
          <a:p>
            <a:pPr marL="0" indent="0">
              <a:buNone/>
            </a:pPr>
            <a:endParaRPr lang="es-MX" b="1" dirty="0" smtClean="0">
              <a:solidFill>
                <a:schemeClr val="bg1"/>
              </a:solidFill>
            </a:endParaRPr>
          </a:p>
        </p:txBody>
      </p:sp>
    </p:spTree>
    <p:extLst>
      <p:ext uri="{BB962C8B-B14F-4D97-AF65-F5344CB8AC3E}">
        <p14:creationId xmlns:p14="http://schemas.microsoft.com/office/powerpoint/2010/main" val="283017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1842247"/>
            <a:ext cx="10515600" cy="4334716"/>
          </a:xfrm>
        </p:spPr>
        <p:txBody>
          <a:bodyPr>
            <a:normAutofit/>
          </a:bodyPr>
          <a:lstStyle/>
          <a:p>
            <a:pPr marL="0" indent="0">
              <a:buNone/>
            </a:pPr>
            <a:r>
              <a:rPr lang="es-MX" b="1" dirty="0" smtClean="0">
                <a:solidFill>
                  <a:schemeClr val="bg1"/>
                </a:solidFill>
              </a:rPr>
              <a:t>Un culombio es una unidad de carga muy grande por lo que es común utilizar submúltiplos de esta.</a:t>
            </a:r>
          </a:p>
          <a:p>
            <a:pPr marL="0" indent="0">
              <a:buNone/>
            </a:pPr>
            <a:endParaRPr lang="es-MX" b="1" dirty="0">
              <a:solidFill>
                <a:schemeClr val="bg1"/>
              </a:solidFill>
            </a:endParaRPr>
          </a:p>
          <a:p>
            <a:r>
              <a:rPr lang="es-MX" b="1" dirty="0" err="1">
                <a:solidFill>
                  <a:schemeClr val="bg1"/>
                </a:solidFill>
              </a:rPr>
              <a:t>Miliculombio</a:t>
            </a:r>
            <a:r>
              <a:rPr lang="es-MX" b="1" dirty="0">
                <a:solidFill>
                  <a:schemeClr val="bg1"/>
                </a:solidFill>
              </a:rPr>
              <a:t>. 1 </a:t>
            </a:r>
            <a:r>
              <a:rPr lang="es-MX" b="1" dirty="0" err="1">
                <a:solidFill>
                  <a:schemeClr val="bg1"/>
                </a:solidFill>
              </a:rPr>
              <a:t>mC</a:t>
            </a:r>
            <a:r>
              <a:rPr lang="es-MX" b="1" dirty="0">
                <a:solidFill>
                  <a:schemeClr val="bg1"/>
                </a:solidFill>
              </a:rPr>
              <a:t> = 10</a:t>
            </a:r>
            <a:r>
              <a:rPr lang="es-MX" b="1" baseline="30000" dirty="0">
                <a:solidFill>
                  <a:schemeClr val="bg1"/>
                </a:solidFill>
              </a:rPr>
              <a:t>-3</a:t>
            </a:r>
            <a:r>
              <a:rPr lang="es-MX" b="1" dirty="0">
                <a:solidFill>
                  <a:schemeClr val="bg1"/>
                </a:solidFill>
              </a:rPr>
              <a:t> C</a:t>
            </a:r>
          </a:p>
          <a:p>
            <a:r>
              <a:rPr lang="es-MX" b="1" dirty="0" err="1">
                <a:solidFill>
                  <a:schemeClr val="bg1"/>
                </a:solidFill>
              </a:rPr>
              <a:t>Microculombio</a:t>
            </a:r>
            <a:r>
              <a:rPr lang="es-MX" b="1" dirty="0">
                <a:solidFill>
                  <a:schemeClr val="bg1"/>
                </a:solidFill>
              </a:rPr>
              <a:t>. 1 µC = 10</a:t>
            </a:r>
            <a:r>
              <a:rPr lang="es-MX" b="1" baseline="30000" dirty="0">
                <a:solidFill>
                  <a:schemeClr val="bg1"/>
                </a:solidFill>
              </a:rPr>
              <a:t>-6</a:t>
            </a:r>
            <a:r>
              <a:rPr lang="es-MX" b="1" dirty="0">
                <a:solidFill>
                  <a:schemeClr val="bg1"/>
                </a:solidFill>
              </a:rPr>
              <a:t> C</a:t>
            </a:r>
          </a:p>
          <a:p>
            <a:r>
              <a:rPr lang="es-MX" b="1" dirty="0" err="1">
                <a:solidFill>
                  <a:schemeClr val="bg1"/>
                </a:solidFill>
              </a:rPr>
              <a:t>Nanoculombio</a:t>
            </a:r>
            <a:r>
              <a:rPr lang="es-MX" b="1" dirty="0">
                <a:solidFill>
                  <a:schemeClr val="bg1"/>
                </a:solidFill>
              </a:rPr>
              <a:t>. 1 </a:t>
            </a:r>
            <a:r>
              <a:rPr lang="es-MX" b="1" dirty="0" err="1">
                <a:solidFill>
                  <a:schemeClr val="bg1"/>
                </a:solidFill>
              </a:rPr>
              <a:t>nC</a:t>
            </a:r>
            <a:r>
              <a:rPr lang="es-MX" b="1" dirty="0">
                <a:solidFill>
                  <a:schemeClr val="bg1"/>
                </a:solidFill>
              </a:rPr>
              <a:t> = 10</a:t>
            </a:r>
            <a:r>
              <a:rPr lang="es-MX" b="1" baseline="30000" dirty="0">
                <a:solidFill>
                  <a:schemeClr val="bg1"/>
                </a:solidFill>
              </a:rPr>
              <a:t>-9</a:t>
            </a:r>
            <a:r>
              <a:rPr lang="es-MX" b="1" dirty="0">
                <a:solidFill>
                  <a:schemeClr val="bg1"/>
                </a:solidFill>
              </a:rPr>
              <a:t> C</a:t>
            </a:r>
          </a:p>
          <a:p>
            <a:r>
              <a:rPr lang="es-MX" b="1" dirty="0" err="1">
                <a:solidFill>
                  <a:schemeClr val="bg1"/>
                </a:solidFill>
              </a:rPr>
              <a:t>Picoculombio</a:t>
            </a:r>
            <a:r>
              <a:rPr lang="es-MX" b="1" dirty="0">
                <a:solidFill>
                  <a:schemeClr val="bg1"/>
                </a:solidFill>
              </a:rPr>
              <a:t>. 1 </a:t>
            </a:r>
            <a:r>
              <a:rPr lang="es-MX" b="1" dirty="0" err="1">
                <a:solidFill>
                  <a:schemeClr val="bg1"/>
                </a:solidFill>
              </a:rPr>
              <a:t>pC</a:t>
            </a:r>
            <a:r>
              <a:rPr lang="es-MX" b="1" dirty="0">
                <a:solidFill>
                  <a:schemeClr val="bg1"/>
                </a:solidFill>
              </a:rPr>
              <a:t> = 10</a:t>
            </a:r>
            <a:r>
              <a:rPr lang="es-MX" b="1" baseline="30000" dirty="0">
                <a:solidFill>
                  <a:schemeClr val="bg1"/>
                </a:solidFill>
              </a:rPr>
              <a:t>-12</a:t>
            </a:r>
            <a:r>
              <a:rPr lang="es-MX" b="1" dirty="0">
                <a:solidFill>
                  <a:schemeClr val="bg1"/>
                </a:solidFill>
              </a:rPr>
              <a:t> C </a:t>
            </a:r>
          </a:p>
          <a:p>
            <a:pPr marL="0" indent="0">
              <a:buNone/>
            </a:pPr>
            <a:endParaRPr lang="es-MX" b="1" dirty="0" smtClean="0">
              <a:solidFill>
                <a:schemeClr val="bg1"/>
              </a:solidFill>
            </a:endParaRPr>
          </a:p>
        </p:txBody>
      </p:sp>
      <p:pic>
        <p:nvPicPr>
          <p:cNvPr id="3" name="Imagen 2"/>
          <p:cNvPicPr>
            <a:picLocks noChangeAspect="1"/>
          </p:cNvPicPr>
          <p:nvPr/>
        </p:nvPicPr>
        <p:blipFill>
          <a:blip r:embed="rId2"/>
          <a:stretch>
            <a:fillRect/>
          </a:stretch>
        </p:blipFill>
        <p:spPr>
          <a:xfrm>
            <a:off x="435935" y="828674"/>
            <a:ext cx="11355572" cy="5763511"/>
          </a:xfrm>
          <a:prstGeom prst="rect">
            <a:avLst/>
          </a:prstGeom>
        </p:spPr>
      </p:pic>
    </p:spTree>
    <p:extLst>
      <p:ext uri="{BB962C8B-B14F-4D97-AF65-F5344CB8AC3E}">
        <p14:creationId xmlns:p14="http://schemas.microsoft.com/office/powerpoint/2010/main" val="1511863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1842247"/>
            <a:ext cx="10515600" cy="4334716"/>
          </a:xfrm>
        </p:spPr>
        <p:txBody>
          <a:bodyPr>
            <a:normAutofit/>
          </a:bodyPr>
          <a:lstStyle/>
          <a:p>
            <a:pPr marL="0" indent="0">
              <a:buNone/>
            </a:pPr>
            <a:r>
              <a:rPr lang="es-MX" b="1" dirty="0" smtClean="0">
                <a:solidFill>
                  <a:schemeClr val="bg1"/>
                </a:solidFill>
              </a:rPr>
              <a:t>Un culombio es una unidad de carga muy grande por lo que es común utilizar submúltiplos de esta.</a:t>
            </a:r>
          </a:p>
          <a:p>
            <a:pPr marL="0" indent="0">
              <a:buNone/>
            </a:pPr>
            <a:endParaRPr lang="es-MX" b="1" dirty="0">
              <a:solidFill>
                <a:schemeClr val="bg1"/>
              </a:solidFill>
            </a:endParaRPr>
          </a:p>
          <a:p>
            <a:r>
              <a:rPr lang="es-MX" b="1" dirty="0" err="1">
                <a:solidFill>
                  <a:schemeClr val="bg1"/>
                </a:solidFill>
              </a:rPr>
              <a:t>Miliculombio</a:t>
            </a:r>
            <a:r>
              <a:rPr lang="es-MX" b="1" dirty="0">
                <a:solidFill>
                  <a:schemeClr val="bg1"/>
                </a:solidFill>
              </a:rPr>
              <a:t>. 1 </a:t>
            </a:r>
            <a:r>
              <a:rPr lang="es-MX" b="1" dirty="0" err="1">
                <a:solidFill>
                  <a:schemeClr val="bg1"/>
                </a:solidFill>
              </a:rPr>
              <a:t>mC</a:t>
            </a:r>
            <a:r>
              <a:rPr lang="es-MX" b="1" dirty="0">
                <a:solidFill>
                  <a:schemeClr val="bg1"/>
                </a:solidFill>
              </a:rPr>
              <a:t> = 10</a:t>
            </a:r>
            <a:r>
              <a:rPr lang="es-MX" b="1" baseline="30000" dirty="0">
                <a:solidFill>
                  <a:schemeClr val="bg1"/>
                </a:solidFill>
              </a:rPr>
              <a:t>-3</a:t>
            </a:r>
            <a:r>
              <a:rPr lang="es-MX" b="1" dirty="0">
                <a:solidFill>
                  <a:schemeClr val="bg1"/>
                </a:solidFill>
              </a:rPr>
              <a:t> C</a:t>
            </a:r>
          </a:p>
          <a:p>
            <a:r>
              <a:rPr lang="es-MX" b="1" dirty="0" err="1">
                <a:solidFill>
                  <a:schemeClr val="bg1"/>
                </a:solidFill>
              </a:rPr>
              <a:t>Microculombio</a:t>
            </a:r>
            <a:r>
              <a:rPr lang="es-MX" b="1" dirty="0">
                <a:solidFill>
                  <a:schemeClr val="bg1"/>
                </a:solidFill>
              </a:rPr>
              <a:t>. 1 µC = 10</a:t>
            </a:r>
            <a:r>
              <a:rPr lang="es-MX" b="1" baseline="30000" dirty="0">
                <a:solidFill>
                  <a:schemeClr val="bg1"/>
                </a:solidFill>
              </a:rPr>
              <a:t>-6</a:t>
            </a:r>
            <a:r>
              <a:rPr lang="es-MX" b="1" dirty="0">
                <a:solidFill>
                  <a:schemeClr val="bg1"/>
                </a:solidFill>
              </a:rPr>
              <a:t> C</a:t>
            </a:r>
          </a:p>
          <a:p>
            <a:r>
              <a:rPr lang="es-MX" b="1" dirty="0" err="1">
                <a:solidFill>
                  <a:schemeClr val="bg1"/>
                </a:solidFill>
              </a:rPr>
              <a:t>Nanoculombio</a:t>
            </a:r>
            <a:r>
              <a:rPr lang="es-MX" b="1" dirty="0">
                <a:solidFill>
                  <a:schemeClr val="bg1"/>
                </a:solidFill>
              </a:rPr>
              <a:t>. 1 </a:t>
            </a:r>
            <a:r>
              <a:rPr lang="es-MX" b="1" dirty="0" err="1">
                <a:solidFill>
                  <a:schemeClr val="bg1"/>
                </a:solidFill>
              </a:rPr>
              <a:t>nC</a:t>
            </a:r>
            <a:r>
              <a:rPr lang="es-MX" b="1" dirty="0">
                <a:solidFill>
                  <a:schemeClr val="bg1"/>
                </a:solidFill>
              </a:rPr>
              <a:t> = 10</a:t>
            </a:r>
            <a:r>
              <a:rPr lang="es-MX" b="1" baseline="30000" dirty="0">
                <a:solidFill>
                  <a:schemeClr val="bg1"/>
                </a:solidFill>
              </a:rPr>
              <a:t>-9</a:t>
            </a:r>
            <a:r>
              <a:rPr lang="es-MX" b="1" dirty="0">
                <a:solidFill>
                  <a:schemeClr val="bg1"/>
                </a:solidFill>
              </a:rPr>
              <a:t> C</a:t>
            </a:r>
          </a:p>
          <a:p>
            <a:r>
              <a:rPr lang="es-MX" b="1" dirty="0" err="1">
                <a:solidFill>
                  <a:schemeClr val="bg1"/>
                </a:solidFill>
              </a:rPr>
              <a:t>Picoculombio</a:t>
            </a:r>
            <a:r>
              <a:rPr lang="es-MX" b="1" dirty="0">
                <a:solidFill>
                  <a:schemeClr val="bg1"/>
                </a:solidFill>
              </a:rPr>
              <a:t>. 1 </a:t>
            </a:r>
            <a:r>
              <a:rPr lang="es-MX" b="1" dirty="0" err="1">
                <a:solidFill>
                  <a:schemeClr val="bg1"/>
                </a:solidFill>
              </a:rPr>
              <a:t>pC</a:t>
            </a:r>
            <a:r>
              <a:rPr lang="es-MX" b="1" dirty="0">
                <a:solidFill>
                  <a:schemeClr val="bg1"/>
                </a:solidFill>
              </a:rPr>
              <a:t> = 10</a:t>
            </a:r>
            <a:r>
              <a:rPr lang="es-MX" b="1" baseline="30000" dirty="0">
                <a:solidFill>
                  <a:schemeClr val="bg1"/>
                </a:solidFill>
              </a:rPr>
              <a:t>-12</a:t>
            </a:r>
            <a:r>
              <a:rPr lang="es-MX" b="1" dirty="0">
                <a:solidFill>
                  <a:schemeClr val="bg1"/>
                </a:solidFill>
              </a:rPr>
              <a:t> C </a:t>
            </a:r>
          </a:p>
          <a:p>
            <a:pPr marL="0" indent="0">
              <a:buNone/>
            </a:pPr>
            <a:endParaRPr lang="es-MX" b="1" dirty="0" smtClean="0">
              <a:solidFill>
                <a:schemeClr val="bg1"/>
              </a:solidFill>
            </a:endParaRPr>
          </a:p>
        </p:txBody>
      </p:sp>
      <p:pic>
        <p:nvPicPr>
          <p:cNvPr id="3" name="Imagen 2"/>
          <p:cNvPicPr>
            <a:picLocks noChangeAspect="1"/>
          </p:cNvPicPr>
          <p:nvPr/>
        </p:nvPicPr>
        <p:blipFill>
          <a:blip r:embed="rId2"/>
          <a:stretch>
            <a:fillRect/>
          </a:stretch>
        </p:blipFill>
        <p:spPr>
          <a:xfrm>
            <a:off x="435935" y="828674"/>
            <a:ext cx="11355572" cy="5763511"/>
          </a:xfrm>
          <a:prstGeom prst="rect">
            <a:avLst/>
          </a:prstGeom>
        </p:spPr>
      </p:pic>
      <p:pic>
        <p:nvPicPr>
          <p:cNvPr id="2" name="Imagen 1"/>
          <p:cNvPicPr>
            <a:picLocks noChangeAspect="1"/>
          </p:cNvPicPr>
          <p:nvPr/>
        </p:nvPicPr>
        <p:blipFill>
          <a:blip r:embed="rId3"/>
          <a:stretch>
            <a:fillRect/>
          </a:stretch>
        </p:blipFill>
        <p:spPr>
          <a:xfrm>
            <a:off x="308344" y="340242"/>
            <a:ext cx="11621386" cy="6517758"/>
          </a:xfrm>
          <a:prstGeom prst="rect">
            <a:avLst/>
          </a:prstGeom>
        </p:spPr>
      </p:pic>
    </p:spTree>
    <p:extLst>
      <p:ext uri="{BB962C8B-B14F-4D97-AF65-F5344CB8AC3E}">
        <p14:creationId xmlns:p14="http://schemas.microsoft.com/office/powerpoint/2010/main" val="428696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1842247"/>
            <a:ext cx="10515600" cy="4334716"/>
          </a:xfrm>
        </p:spPr>
        <p:txBody>
          <a:bodyPr>
            <a:normAutofit/>
          </a:bodyPr>
          <a:lstStyle/>
          <a:p>
            <a:pPr marL="0" indent="0">
              <a:buNone/>
            </a:pPr>
            <a:r>
              <a:rPr lang="es-MX" b="1" dirty="0" smtClean="0">
                <a:solidFill>
                  <a:schemeClr val="bg1"/>
                </a:solidFill>
              </a:rPr>
              <a:t>Un culombio es una unidad de carga muy grande por lo que es común utilizar submúltiplos de esta.</a:t>
            </a:r>
          </a:p>
          <a:p>
            <a:pPr marL="0" indent="0">
              <a:buNone/>
            </a:pPr>
            <a:endParaRPr lang="es-MX" b="1" dirty="0">
              <a:solidFill>
                <a:schemeClr val="bg1"/>
              </a:solidFill>
            </a:endParaRPr>
          </a:p>
          <a:p>
            <a:r>
              <a:rPr lang="es-MX" b="1" dirty="0" err="1">
                <a:solidFill>
                  <a:schemeClr val="bg1"/>
                </a:solidFill>
              </a:rPr>
              <a:t>Miliculombio</a:t>
            </a:r>
            <a:r>
              <a:rPr lang="es-MX" b="1" dirty="0">
                <a:solidFill>
                  <a:schemeClr val="bg1"/>
                </a:solidFill>
              </a:rPr>
              <a:t>. 1 </a:t>
            </a:r>
            <a:r>
              <a:rPr lang="es-MX" b="1" dirty="0" err="1">
                <a:solidFill>
                  <a:schemeClr val="bg1"/>
                </a:solidFill>
              </a:rPr>
              <a:t>mC</a:t>
            </a:r>
            <a:r>
              <a:rPr lang="es-MX" b="1" dirty="0">
                <a:solidFill>
                  <a:schemeClr val="bg1"/>
                </a:solidFill>
              </a:rPr>
              <a:t> = 10</a:t>
            </a:r>
            <a:r>
              <a:rPr lang="es-MX" b="1" baseline="30000" dirty="0">
                <a:solidFill>
                  <a:schemeClr val="bg1"/>
                </a:solidFill>
              </a:rPr>
              <a:t>-3</a:t>
            </a:r>
            <a:r>
              <a:rPr lang="es-MX" b="1" dirty="0">
                <a:solidFill>
                  <a:schemeClr val="bg1"/>
                </a:solidFill>
              </a:rPr>
              <a:t> C</a:t>
            </a:r>
          </a:p>
          <a:p>
            <a:r>
              <a:rPr lang="es-MX" b="1" dirty="0" err="1">
                <a:solidFill>
                  <a:schemeClr val="bg1"/>
                </a:solidFill>
              </a:rPr>
              <a:t>Microculombio</a:t>
            </a:r>
            <a:r>
              <a:rPr lang="es-MX" b="1" dirty="0">
                <a:solidFill>
                  <a:schemeClr val="bg1"/>
                </a:solidFill>
              </a:rPr>
              <a:t>. 1 µC = 10</a:t>
            </a:r>
            <a:r>
              <a:rPr lang="es-MX" b="1" baseline="30000" dirty="0">
                <a:solidFill>
                  <a:schemeClr val="bg1"/>
                </a:solidFill>
              </a:rPr>
              <a:t>-6</a:t>
            </a:r>
            <a:r>
              <a:rPr lang="es-MX" b="1" dirty="0">
                <a:solidFill>
                  <a:schemeClr val="bg1"/>
                </a:solidFill>
              </a:rPr>
              <a:t> C</a:t>
            </a:r>
          </a:p>
          <a:p>
            <a:r>
              <a:rPr lang="es-MX" b="1" dirty="0" err="1">
                <a:solidFill>
                  <a:schemeClr val="bg1"/>
                </a:solidFill>
              </a:rPr>
              <a:t>Nanoculombio</a:t>
            </a:r>
            <a:r>
              <a:rPr lang="es-MX" b="1" dirty="0">
                <a:solidFill>
                  <a:schemeClr val="bg1"/>
                </a:solidFill>
              </a:rPr>
              <a:t>. 1 </a:t>
            </a:r>
            <a:r>
              <a:rPr lang="es-MX" b="1" dirty="0" err="1">
                <a:solidFill>
                  <a:schemeClr val="bg1"/>
                </a:solidFill>
              </a:rPr>
              <a:t>nC</a:t>
            </a:r>
            <a:r>
              <a:rPr lang="es-MX" b="1" dirty="0">
                <a:solidFill>
                  <a:schemeClr val="bg1"/>
                </a:solidFill>
              </a:rPr>
              <a:t> = 10</a:t>
            </a:r>
            <a:r>
              <a:rPr lang="es-MX" b="1" baseline="30000" dirty="0">
                <a:solidFill>
                  <a:schemeClr val="bg1"/>
                </a:solidFill>
              </a:rPr>
              <a:t>-9</a:t>
            </a:r>
            <a:r>
              <a:rPr lang="es-MX" b="1" dirty="0">
                <a:solidFill>
                  <a:schemeClr val="bg1"/>
                </a:solidFill>
              </a:rPr>
              <a:t> C</a:t>
            </a:r>
          </a:p>
          <a:p>
            <a:r>
              <a:rPr lang="es-MX" b="1" dirty="0" err="1">
                <a:solidFill>
                  <a:schemeClr val="bg1"/>
                </a:solidFill>
              </a:rPr>
              <a:t>Picoculombio</a:t>
            </a:r>
            <a:r>
              <a:rPr lang="es-MX" b="1" dirty="0">
                <a:solidFill>
                  <a:schemeClr val="bg1"/>
                </a:solidFill>
              </a:rPr>
              <a:t>. 1 </a:t>
            </a:r>
            <a:r>
              <a:rPr lang="es-MX" b="1" dirty="0" err="1">
                <a:solidFill>
                  <a:schemeClr val="bg1"/>
                </a:solidFill>
              </a:rPr>
              <a:t>pC</a:t>
            </a:r>
            <a:r>
              <a:rPr lang="es-MX" b="1" dirty="0">
                <a:solidFill>
                  <a:schemeClr val="bg1"/>
                </a:solidFill>
              </a:rPr>
              <a:t> = 10</a:t>
            </a:r>
            <a:r>
              <a:rPr lang="es-MX" b="1" baseline="30000" dirty="0">
                <a:solidFill>
                  <a:schemeClr val="bg1"/>
                </a:solidFill>
              </a:rPr>
              <a:t>-12</a:t>
            </a:r>
            <a:r>
              <a:rPr lang="es-MX" b="1" dirty="0">
                <a:solidFill>
                  <a:schemeClr val="bg1"/>
                </a:solidFill>
              </a:rPr>
              <a:t> C </a:t>
            </a:r>
          </a:p>
          <a:p>
            <a:pPr marL="0" indent="0">
              <a:buNone/>
            </a:pPr>
            <a:endParaRPr lang="es-MX" b="1" dirty="0" smtClean="0">
              <a:solidFill>
                <a:schemeClr val="bg1"/>
              </a:solidFill>
            </a:endParaRPr>
          </a:p>
        </p:txBody>
      </p:sp>
      <p:pic>
        <p:nvPicPr>
          <p:cNvPr id="3" name="Imagen 2"/>
          <p:cNvPicPr>
            <a:picLocks noChangeAspect="1"/>
          </p:cNvPicPr>
          <p:nvPr/>
        </p:nvPicPr>
        <p:blipFill>
          <a:blip r:embed="rId2"/>
          <a:stretch>
            <a:fillRect/>
          </a:stretch>
        </p:blipFill>
        <p:spPr>
          <a:xfrm>
            <a:off x="435935" y="828674"/>
            <a:ext cx="11355572" cy="5763511"/>
          </a:xfrm>
          <a:prstGeom prst="rect">
            <a:avLst/>
          </a:prstGeom>
        </p:spPr>
      </p:pic>
      <p:pic>
        <p:nvPicPr>
          <p:cNvPr id="2" name="Imagen 1"/>
          <p:cNvPicPr>
            <a:picLocks noChangeAspect="1"/>
          </p:cNvPicPr>
          <p:nvPr/>
        </p:nvPicPr>
        <p:blipFill>
          <a:blip r:embed="rId3"/>
          <a:stretch>
            <a:fillRect/>
          </a:stretch>
        </p:blipFill>
        <p:spPr>
          <a:xfrm>
            <a:off x="308344" y="340242"/>
            <a:ext cx="11621386" cy="6517758"/>
          </a:xfrm>
          <a:prstGeom prst="rect">
            <a:avLst/>
          </a:prstGeom>
        </p:spPr>
      </p:pic>
      <p:pic>
        <p:nvPicPr>
          <p:cNvPr id="4" name="Imagen 3"/>
          <p:cNvPicPr>
            <a:picLocks noChangeAspect="1"/>
          </p:cNvPicPr>
          <p:nvPr/>
        </p:nvPicPr>
        <p:blipFill>
          <a:blip r:embed="rId4"/>
          <a:stretch>
            <a:fillRect/>
          </a:stretch>
        </p:blipFill>
        <p:spPr>
          <a:xfrm>
            <a:off x="1073888" y="340241"/>
            <a:ext cx="9962707" cy="5836721"/>
          </a:xfrm>
          <a:prstGeom prst="rect">
            <a:avLst/>
          </a:prstGeom>
        </p:spPr>
      </p:pic>
    </p:spTree>
    <p:extLst>
      <p:ext uri="{BB962C8B-B14F-4D97-AF65-F5344CB8AC3E}">
        <p14:creationId xmlns:p14="http://schemas.microsoft.com/office/powerpoint/2010/main" val="1987909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smtClean="0">
                <a:solidFill>
                  <a:schemeClr val="bg1"/>
                </a:solidFill>
              </a:rPr>
              <a:t>FUERZA ELECTRICA Y LEY DE COULOMB</a:t>
            </a:r>
            <a:endParaRPr lang="es-MX" b="1" dirty="0">
              <a:solidFill>
                <a:schemeClr val="bg1"/>
              </a:solidFill>
            </a:endParaRPr>
          </a:p>
        </p:txBody>
      </p:sp>
      <p:sp>
        <p:nvSpPr>
          <p:cNvPr id="5" name="Marcador de contenido 4"/>
          <p:cNvSpPr>
            <a:spLocks noGrp="1"/>
          </p:cNvSpPr>
          <p:nvPr>
            <p:ph idx="1"/>
          </p:nvPr>
        </p:nvSpPr>
        <p:spPr>
          <a:xfrm>
            <a:off x="838200" y="1842247"/>
            <a:ext cx="10515600" cy="4334716"/>
          </a:xfrm>
        </p:spPr>
        <p:txBody>
          <a:bodyPr>
            <a:normAutofit/>
          </a:bodyPr>
          <a:lstStyle/>
          <a:p>
            <a:pPr marL="0" indent="0">
              <a:buNone/>
            </a:pPr>
            <a:r>
              <a:rPr lang="es-MX" b="1" dirty="0" smtClean="0">
                <a:solidFill>
                  <a:schemeClr val="bg1"/>
                </a:solidFill>
              </a:rPr>
              <a:t>CONCEPTO DE FUERZA ELECTRICA:</a:t>
            </a:r>
          </a:p>
          <a:p>
            <a:pPr marL="0" indent="0">
              <a:buNone/>
            </a:pPr>
            <a:r>
              <a:rPr lang="es-MX" b="1" dirty="0">
                <a:solidFill>
                  <a:schemeClr val="bg1"/>
                </a:solidFill>
              </a:rPr>
              <a:t>Fuerza de atracción o repulsión entre dos cargas puntuales en el espacio. Su unidad en el Sistema Internacional de Unidades es el Newton (N</a:t>
            </a:r>
            <a:r>
              <a:rPr lang="es-MX" b="1" dirty="0" smtClean="0">
                <a:solidFill>
                  <a:schemeClr val="bg1"/>
                </a:solidFill>
              </a:rPr>
              <a:t>).</a:t>
            </a:r>
          </a:p>
          <a:p>
            <a:pPr marL="0" indent="0">
              <a:buNone/>
            </a:pPr>
            <a:r>
              <a:rPr lang="es-MX" b="1" dirty="0">
                <a:solidFill>
                  <a:schemeClr val="bg1"/>
                </a:solidFill>
              </a:rPr>
              <a:t>Ante dos cargas puntuales Q</a:t>
            </a:r>
            <a:r>
              <a:rPr lang="es-MX" b="1" baseline="-25000" dirty="0">
                <a:solidFill>
                  <a:schemeClr val="bg1"/>
                </a:solidFill>
              </a:rPr>
              <a:t>1 </a:t>
            </a:r>
            <a:r>
              <a:rPr lang="es-MX" b="1" dirty="0">
                <a:solidFill>
                  <a:schemeClr val="bg1"/>
                </a:solidFill>
              </a:rPr>
              <a:t>y Q</a:t>
            </a:r>
            <a:r>
              <a:rPr lang="es-MX" b="1" baseline="-25000" dirty="0">
                <a:solidFill>
                  <a:schemeClr val="bg1"/>
                </a:solidFill>
              </a:rPr>
              <a:t>2</a:t>
            </a:r>
            <a:r>
              <a:rPr lang="es-MX" b="1" dirty="0">
                <a:solidFill>
                  <a:schemeClr val="bg1"/>
                </a:solidFill>
              </a:rPr>
              <a:t>, tenemos siempre que hablar de dos fuerzas</a:t>
            </a:r>
            <a:r>
              <a:rPr lang="es-MX" b="1" dirty="0" smtClean="0">
                <a:solidFill>
                  <a:schemeClr val="bg1"/>
                </a:solidFill>
              </a:rPr>
              <a:t>:</a:t>
            </a:r>
          </a:p>
          <a:p>
            <a:r>
              <a:rPr lang="es-MX" b="1" dirty="0" smtClean="0">
                <a:solidFill>
                  <a:schemeClr val="bg1"/>
                </a:solidFill>
              </a:rPr>
              <a:t>la </a:t>
            </a:r>
            <a:r>
              <a:rPr lang="es-MX" b="1" dirty="0">
                <a:solidFill>
                  <a:schemeClr val="bg1"/>
                </a:solidFill>
              </a:rPr>
              <a:t>que se ejerce en Q</a:t>
            </a:r>
            <a:r>
              <a:rPr lang="es-MX" b="1" baseline="-25000" dirty="0">
                <a:solidFill>
                  <a:schemeClr val="bg1"/>
                </a:solidFill>
              </a:rPr>
              <a:t>1</a:t>
            </a:r>
            <a:r>
              <a:rPr lang="es-MX" b="1" dirty="0">
                <a:solidFill>
                  <a:schemeClr val="bg1"/>
                </a:solidFill>
              </a:rPr>
              <a:t> por la presencia de Q</a:t>
            </a:r>
            <a:r>
              <a:rPr lang="es-MX" b="1" baseline="-25000" dirty="0">
                <a:solidFill>
                  <a:schemeClr val="bg1"/>
                </a:solidFill>
              </a:rPr>
              <a:t>2</a:t>
            </a:r>
            <a:r>
              <a:rPr lang="es-MX" b="1" dirty="0">
                <a:solidFill>
                  <a:schemeClr val="bg1"/>
                </a:solidFill>
              </a:rPr>
              <a:t> .(F</a:t>
            </a:r>
            <a:r>
              <a:rPr lang="es-MX" b="1" baseline="-25000" dirty="0">
                <a:solidFill>
                  <a:schemeClr val="bg1"/>
                </a:solidFill>
              </a:rPr>
              <a:t>2,1</a:t>
            </a:r>
            <a:r>
              <a:rPr lang="es-MX" b="1" dirty="0">
                <a:solidFill>
                  <a:schemeClr val="bg1"/>
                </a:solidFill>
              </a:rPr>
              <a:t>)</a:t>
            </a:r>
          </a:p>
          <a:p>
            <a:r>
              <a:rPr lang="es-MX" b="1" dirty="0">
                <a:solidFill>
                  <a:schemeClr val="bg1"/>
                </a:solidFill>
              </a:rPr>
              <a:t>La que se ejerce en Q</a:t>
            </a:r>
            <a:r>
              <a:rPr lang="es-MX" b="1" baseline="-25000" dirty="0">
                <a:solidFill>
                  <a:schemeClr val="bg1"/>
                </a:solidFill>
              </a:rPr>
              <a:t>2</a:t>
            </a:r>
            <a:r>
              <a:rPr lang="es-MX" b="1" dirty="0">
                <a:solidFill>
                  <a:schemeClr val="bg1"/>
                </a:solidFill>
              </a:rPr>
              <a:t> por la presencia de Q</a:t>
            </a:r>
            <a:r>
              <a:rPr lang="es-MX" b="1" baseline="-25000" dirty="0">
                <a:solidFill>
                  <a:schemeClr val="bg1"/>
                </a:solidFill>
              </a:rPr>
              <a:t>1</a:t>
            </a:r>
            <a:r>
              <a:rPr lang="es-MX" b="1" dirty="0">
                <a:solidFill>
                  <a:schemeClr val="bg1"/>
                </a:solidFill>
              </a:rPr>
              <a:t>. (F</a:t>
            </a:r>
            <a:r>
              <a:rPr lang="es-MX" b="1" baseline="-25000" dirty="0">
                <a:solidFill>
                  <a:schemeClr val="bg1"/>
                </a:solidFill>
              </a:rPr>
              <a:t>1,2</a:t>
            </a:r>
            <a:r>
              <a:rPr lang="es-MX" b="1" dirty="0">
                <a:solidFill>
                  <a:schemeClr val="bg1"/>
                </a:solidFill>
              </a:rPr>
              <a:t>)</a:t>
            </a:r>
          </a:p>
          <a:p>
            <a:pPr marL="0" indent="0">
              <a:buNone/>
            </a:pPr>
            <a:endParaRPr lang="es-MX" b="1" dirty="0" smtClean="0">
              <a:solidFill>
                <a:schemeClr val="bg1"/>
              </a:solidFill>
            </a:endParaRPr>
          </a:p>
        </p:txBody>
      </p:sp>
    </p:spTree>
    <p:extLst>
      <p:ext uri="{BB962C8B-B14F-4D97-AF65-F5344CB8AC3E}">
        <p14:creationId xmlns:p14="http://schemas.microsoft.com/office/powerpoint/2010/main" val="89525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2635623"/>
            <a:ext cx="10515600" cy="3541339"/>
          </a:xfrm>
        </p:spPr>
        <p:txBody>
          <a:bodyPr>
            <a:normAutofit/>
          </a:bodyPr>
          <a:lstStyle/>
          <a:p>
            <a:pPr marL="0" indent="0">
              <a:buNone/>
            </a:pPr>
            <a:r>
              <a:rPr lang="es-MX" b="1" dirty="0" smtClean="0">
                <a:solidFill>
                  <a:schemeClr val="bg1"/>
                </a:solidFill>
              </a:rPr>
              <a:t>LEY DE LAS CARGAS ELECTRICAS</a:t>
            </a:r>
          </a:p>
          <a:p>
            <a:pPr marL="0" indent="0">
              <a:buNone/>
            </a:pPr>
            <a:r>
              <a:rPr lang="es-MX" b="1" dirty="0">
                <a:solidFill>
                  <a:schemeClr val="bg1"/>
                </a:solidFill>
              </a:rPr>
              <a:t> Cargas del mismo signo se repelen, cargas de diferente signo se atraen. La  fuerza de atracción y repulsión de las cargas depende de la separación entre ellas, de acuerdo con la ley de Coulomb.</a:t>
            </a:r>
            <a:endParaRPr lang="es-MX" b="1" dirty="0" smtClean="0">
              <a:solidFill>
                <a:schemeClr val="bg1"/>
              </a:solidFill>
            </a:endParaRPr>
          </a:p>
        </p:txBody>
      </p:sp>
      <p:pic>
        <p:nvPicPr>
          <p:cNvPr id="2" name="Imagen 1"/>
          <p:cNvPicPr>
            <a:picLocks noChangeAspect="1"/>
          </p:cNvPicPr>
          <p:nvPr/>
        </p:nvPicPr>
        <p:blipFill>
          <a:blip r:embed="rId2"/>
          <a:stretch>
            <a:fillRect/>
          </a:stretch>
        </p:blipFill>
        <p:spPr>
          <a:xfrm>
            <a:off x="838200" y="255495"/>
            <a:ext cx="10515599" cy="2274513"/>
          </a:xfrm>
          <a:prstGeom prst="rect">
            <a:avLst/>
          </a:prstGeom>
        </p:spPr>
      </p:pic>
    </p:spTree>
    <p:extLst>
      <p:ext uri="{BB962C8B-B14F-4D97-AF65-F5344CB8AC3E}">
        <p14:creationId xmlns:p14="http://schemas.microsoft.com/office/powerpoint/2010/main" val="656059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1842247"/>
            <a:ext cx="10515600" cy="4334716"/>
          </a:xfrm>
        </p:spPr>
        <p:txBody>
          <a:bodyPr>
            <a:normAutofit/>
          </a:bodyPr>
          <a:lstStyle/>
          <a:p>
            <a:pPr marL="0" indent="0">
              <a:buNone/>
            </a:pPr>
            <a:r>
              <a:rPr lang="es-MX" b="1" dirty="0" smtClean="0">
                <a:solidFill>
                  <a:schemeClr val="bg1"/>
                </a:solidFill>
              </a:rPr>
              <a:t>EXPLICACION DE LA LEY DE COULOMB</a:t>
            </a:r>
          </a:p>
          <a:p>
            <a:pPr marL="0" indent="0">
              <a:buNone/>
            </a:pPr>
            <a:r>
              <a:rPr lang="es-MX" b="1" dirty="0">
                <a:solidFill>
                  <a:schemeClr val="bg1"/>
                </a:solidFill>
              </a:rPr>
              <a:t>La Ley de Coulomb dice que "la fuerza electrostática entre dos cargas puntuales es proporcional al producto de las cargas e inversamente proporcional al cuadrado de la distancia que las separa, y tiene la dirección de la línea que las une. La fuerza es de repulsión si las cargas son de igual signo, y de atracción si son de signo contrario".</a:t>
            </a:r>
            <a:endParaRPr lang="es-MX" b="1" dirty="0" smtClean="0">
              <a:solidFill>
                <a:schemeClr val="bg1"/>
              </a:solidFill>
            </a:endParaRPr>
          </a:p>
        </p:txBody>
      </p:sp>
    </p:spTree>
    <p:extLst>
      <p:ext uri="{BB962C8B-B14F-4D97-AF65-F5344CB8AC3E}">
        <p14:creationId xmlns:p14="http://schemas.microsoft.com/office/powerpoint/2010/main" val="3681867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1842247"/>
            <a:ext cx="10515600" cy="4334716"/>
          </a:xfrm>
        </p:spPr>
        <p:txBody>
          <a:bodyPr>
            <a:normAutofit/>
          </a:bodyPr>
          <a:lstStyle/>
          <a:p>
            <a:pPr marL="0" indent="0">
              <a:buNone/>
            </a:pPr>
            <a:endParaRPr lang="es-MX" b="1" dirty="0" smtClean="0">
              <a:solidFill>
                <a:schemeClr val="bg1"/>
              </a:solidFill>
            </a:endParaRPr>
          </a:p>
        </p:txBody>
      </p:sp>
      <p:pic>
        <p:nvPicPr>
          <p:cNvPr id="2" name="Imagen 1"/>
          <p:cNvPicPr>
            <a:picLocks noChangeAspect="1"/>
          </p:cNvPicPr>
          <p:nvPr/>
        </p:nvPicPr>
        <p:blipFill>
          <a:blip r:embed="rId2"/>
          <a:stretch>
            <a:fillRect/>
          </a:stretch>
        </p:blipFill>
        <p:spPr>
          <a:xfrm>
            <a:off x="322729" y="282388"/>
            <a:ext cx="11685495" cy="6145306"/>
          </a:xfrm>
          <a:prstGeom prst="rect">
            <a:avLst/>
          </a:prstGeom>
        </p:spPr>
      </p:pic>
    </p:spTree>
    <p:extLst>
      <p:ext uri="{BB962C8B-B14F-4D97-AF65-F5344CB8AC3E}">
        <p14:creationId xmlns:p14="http://schemas.microsoft.com/office/powerpoint/2010/main" val="3296328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49941" y="497541"/>
            <a:ext cx="10515600" cy="4334716"/>
          </a:xfrm>
        </p:spPr>
        <p:txBody>
          <a:bodyPr>
            <a:normAutofit/>
          </a:bodyPr>
          <a:lstStyle/>
          <a:p>
            <a:pPr marL="0" indent="0">
              <a:buNone/>
            </a:pPr>
            <a:r>
              <a:rPr lang="es-MX" b="1" dirty="0" smtClean="0">
                <a:solidFill>
                  <a:schemeClr val="bg1"/>
                </a:solidFill>
              </a:rPr>
              <a:t>UNIDADES DE MEDIDA DE LA FUERZA ELECTRICA</a:t>
            </a:r>
          </a:p>
          <a:p>
            <a:pPr marL="0" indent="0">
              <a:buNone/>
            </a:pPr>
            <a:endParaRPr lang="es-MX" b="1" dirty="0" smtClean="0">
              <a:solidFill>
                <a:schemeClr val="bg1"/>
              </a:solidFill>
            </a:endParaRPr>
          </a:p>
        </p:txBody>
      </p:sp>
      <p:sp>
        <p:nvSpPr>
          <p:cNvPr id="3" name="AutoShape 2" descr="Resultado de imagen para I NEWTON ES IG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 name="Imagen 6"/>
          <p:cNvPicPr>
            <a:picLocks noChangeAspect="1"/>
          </p:cNvPicPr>
          <p:nvPr/>
        </p:nvPicPr>
        <p:blipFill>
          <a:blip r:embed="rId2"/>
          <a:stretch>
            <a:fillRect/>
          </a:stretch>
        </p:blipFill>
        <p:spPr>
          <a:xfrm>
            <a:off x="460375" y="1085850"/>
            <a:ext cx="11238566" cy="4686300"/>
          </a:xfrm>
          <a:prstGeom prst="rect">
            <a:avLst/>
          </a:prstGeom>
        </p:spPr>
      </p:pic>
    </p:spTree>
    <p:extLst>
      <p:ext uri="{BB962C8B-B14F-4D97-AF65-F5344CB8AC3E}">
        <p14:creationId xmlns:p14="http://schemas.microsoft.com/office/powerpoint/2010/main" val="2542960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MX" b="1" dirty="0">
              <a:solidFill>
                <a:schemeClr val="bg1"/>
              </a:solidFill>
            </a:endParaRPr>
          </a:p>
        </p:txBody>
      </p:sp>
      <p:pic>
        <p:nvPicPr>
          <p:cNvPr id="3" name="Marcador de contenido 2"/>
          <p:cNvPicPr>
            <a:picLocks noGrp="1" noChangeAspect="1"/>
          </p:cNvPicPr>
          <p:nvPr>
            <p:ph idx="1"/>
          </p:nvPr>
        </p:nvPicPr>
        <p:blipFill>
          <a:blip r:embed="rId2"/>
          <a:stretch>
            <a:fillRect/>
          </a:stretch>
        </p:blipFill>
        <p:spPr>
          <a:xfrm>
            <a:off x="381001" y="248166"/>
            <a:ext cx="10972799" cy="5971880"/>
          </a:xfrm>
          <a:prstGeom prst="rect">
            <a:avLst/>
          </a:prstGeom>
        </p:spPr>
      </p:pic>
    </p:spTree>
    <p:extLst>
      <p:ext uri="{BB962C8B-B14F-4D97-AF65-F5344CB8AC3E}">
        <p14:creationId xmlns:p14="http://schemas.microsoft.com/office/powerpoint/2010/main" val="1738199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smtClean="0">
                <a:solidFill>
                  <a:schemeClr val="bg1"/>
                </a:solidFill>
              </a:rPr>
              <a:t>MAGNITUDES ESCALARES EMPLEADAS EN ELECTRICIDAD Y MAGNETISMO:</a:t>
            </a:r>
            <a:endParaRPr lang="es-MX" b="1" dirty="0">
              <a:solidFill>
                <a:schemeClr val="bg1"/>
              </a:solidFill>
            </a:endParaRPr>
          </a:p>
        </p:txBody>
      </p:sp>
      <p:sp>
        <p:nvSpPr>
          <p:cNvPr id="5" name="Marcador de contenido 4"/>
          <p:cNvSpPr>
            <a:spLocks noGrp="1"/>
          </p:cNvSpPr>
          <p:nvPr>
            <p:ph idx="1"/>
          </p:nvPr>
        </p:nvSpPr>
        <p:spPr>
          <a:xfrm>
            <a:off x="838200" y="1842247"/>
            <a:ext cx="10515600" cy="4334716"/>
          </a:xfrm>
        </p:spPr>
        <p:txBody>
          <a:bodyPr>
            <a:normAutofit/>
          </a:bodyPr>
          <a:lstStyle/>
          <a:p>
            <a:pPr marL="0" indent="0">
              <a:buNone/>
            </a:pPr>
            <a:endParaRPr lang="es-MX" b="1" dirty="0" smtClean="0">
              <a:solidFill>
                <a:schemeClr val="bg1"/>
              </a:solidFill>
            </a:endParaRPr>
          </a:p>
        </p:txBody>
      </p:sp>
      <p:pic>
        <p:nvPicPr>
          <p:cNvPr id="2" name="Imagen 1"/>
          <p:cNvPicPr>
            <a:picLocks noChangeAspect="1"/>
          </p:cNvPicPr>
          <p:nvPr/>
        </p:nvPicPr>
        <p:blipFill>
          <a:blip r:embed="rId2"/>
          <a:stretch>
            <a:fillRect/>
          </a:stretch>
        </p:blipFill>
        <p:spPr>
          <a:xfrm>
            <a:off x="389965" y="1690688"/>
            <a:ext cx="11403106" cy="4145336"/>
          </a:xfrm>
          <a:prstGeom prst="rect">
            <a:avLst/>
          </a:prstGeom>
        </p:spPr>
      </p:pic>
    </p:spTree>
    <p:extLst>
      <p:ext uri="{BB962C8B-B14F-4D97-AF65-F5344CB8AC3E}">
        <p14:creationId xmlns:p14="http://schemas.microsoft.com/office/powerpoint/2010/main" val="1436900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421341" y="121023"/>
            <a:ext cx="10515600" cy="4334716"/>
          </a:xfrm>
        </p:spPr>
        <p:txBody>
          <a:bodyPr>
            <a:normAutofit/>
          </a:bodyPr>
          <a:lstStyle/>
          <a:p>
            <a:pPr marL="0" indent="0">
              <a:buNone/>
            </a:pPr>
            <a:r>
              <a:rPr lang="es-MX" b="1" dirty="0" smtClean="0">
                <a:solidFill>
                  <a:schemeClr val="bg1"/>
                </a:solidFill>
              </a:rPr>
              <a:t>COMPARACION DE LA FUERZA ELECTRICAS CONTRA LA FUERZA DE GRAVEDAD:</a:t>
            </a:r>
          </a:p>
          <a:p>
            <a:pPr marL="0" indent="0">
              <a:buNone/>
            </a:pPr>
            <a:endParaRPr lang="es-MX" b="1" dirty="0" smtClean="0">
              <a:solidFill>
                <a:schemeClr val="bg1"/>
              </a:solidFill>
            </a:endParaRPr>
          </a:p>
        </p:txBody>
      </p:sp>
      <p:pic>
        <p:nvPicPr>
          <p:cNvPr id="3" name="Imagen 2"/>
          <p:cNvPicPr>
            <a:picLocks noChangeAspect="1"/>
          </p:cNvPicPr>
          <p:nvPr/>
        </p:nvPicPr>
        <p:blipFill>
          <a:blip r:embed="rId2"/>
          <a:stretch>
            <a:fillRect/>
          </a:stretch>
        </p:blipFill>
        <p:spPr>
          <a:xfrm>
            <a:off x="712694" y="1075765"/>
            <a:ext cx="10999694" cy="3653397"/>
          </a:xfrm>
          <a:prstGeom prst="rect">
            <a:avLst/>
          </a:prstGeom>
        </p:spPr>
      </p:pic>
      <p:sp>
        <p:nvSpPr>
          <p:cNvPr id="6" name="Rectángulo 5"/>
          <p:cNvSpPr/>
          <p:nvPr/>
        </p:nvSpPr>
        <p:spPr>
          <a:xfrm>
            <a:off x="421342" y="4991406"/>
            <a:ext cx="11291046" cy="1384995"/>
          </a:xfrm>
          <a:prstGeom prst="rect">
            <a:avLst/>
          </a:prstGeom>
          <a:solidFill>
            <a:srgbClr val="FFFF00"/>
          </a:solidFill>
        </p:spPr>
        <p:txBody>
          <a:bodyPr wrap="square">
            <a:spAutoFit/>
          </a:bodyPr>
          <a:lstStyle/>
          <a:p>
            <a:r>
              <a:rPr lang="es-MX" sz="2800" b="1" i="0" dirty="0" smtClean="0">
                <a:solidFill>
                  <a:srgbClr val="FF0000"/>
                </a:solidFill>
                <a:effectLst/>
                <a:latin typeface="arial" panose="020B0604020202020204" pitchFamily="34" charset="0"/>
              </a:rPr>
              <a:t>SE OBSERVA QUE LA FUERZA ELÉCTRICA ES 47 – 8 = 39 ÓRDENES DE MAGNITUD MÁS GRANDE QUE LA FUERZA DE GRAVEDAD.</a:t>
            </a:r>
            <a:endParaRPr lang="es-MX" sz="2800" b="1" dirty="0">
              <a:solidFill>
                <a:srgbClr val="FF0000"/>
              </a:solidFill>
            </a:endParaRPr>
          </a:p>
        </p:txBody>
      </p:sp>
    </p:spTree>
    <p:extLst>
      <p:ext uri="{BB962C8B-B14F-4D97-AF65-F5344CB8AC3E}">
        <p14:creationId xmlns:p14="http://schemas.microsoft.com/office/powerpoint/2010/main" val="3603450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199" y="160338"/>
            <a:ext cx="10515600" cy="4334716"/>
          </a:xfrm>
        </p:spPr>
        <p:txBody>
          <a:bodyPr>
            <a:normAutofit/>
          </a:bodyPr>
          <a:lstStyle/>
          <a:p>
            <a:pPr marL="0" indent="0">
              <a:buNone/>
            </a:pPr>
            <a:r>
              <a:rPr lang="es-MX" b="1" dirty="0" smtClean="0">
                <a:solidFill>
                  <a:schemeClr val="bg1"/>
                </a:solidFill>
              </a:rPr>
              <a:t>CONCEPTO LEY DE GAUSS</a:t>
            </a:r>
          </a:p>
          <a:p>
            <a:pPr marL="0" indent="0">
              <a:buNone/>
            </a:pPr>
            <a:endParaRPr lang="es-MX" b="1" dirty="0" smtClean="0">
              <a:solidFill>
                <a:schemeClr val="bg1"/>
              </a:solidFill>
            </a:endParaRPr>
          </a:p>
          <a:p>
            <a:pPr marL="0" indent="0">
              <a:buNone/>
            </a:pPr>
            <a:endParaRPr lang="es-MX" b="1" dirty="0" smtClean="0">
              <a:solidFill>
                <a:schemeClr val="bg1"/>
              </a:solidFill>
            </a:endParaRPr>
          </a:p>
        </p:txBody>
      </p:sp>
      <p:sp>
        <p:nvSpPr>
          <p:cNvPr id="6" name="Rectángulo 5"/>
          <p:cNvSpPr/>
          <p:nvPr/>
        </p:nvSpPr>
        <p:spPr>
          <a:xfrm>
            <a:off x="838199" y="690030"/>
            <a:ext cx="7660341" cy="1477328"/>
          </a:xfrm>
          <a:prstGeom prst="rect">
            <a:avLst/>
          </a:prstGeom>
          <a:solidFill>
            <a:schemeClr val="accent2">
              <a:lumMod val="40000"/>
              <a:lumOff val="60000"/>
            </a:schemeClr>
          </a:solidFill>
        </p:spPr>
        <p:txBody>
          <a:bodyPr wrap="square">
            <a:spAutoFit/>
          </a:bodyPr>
          <a:lstStyle/>
          <a:p>
            <a:r>
              <a:rPr lang="es-MX" b="1" dirty="0" smtClean="0"/>
              <a:t>La ley de Gauss afirma que el flujo del campo eléctrico a través de una superficie cerrada es igual al cociente entre la carga que hay en el interior de dicha superficie dividido entre ε0.</a:t>
            </a:r>
          </a:p>
          <a:p>
            <a:endParaRPr lang="es-MX" b="1" dirty="0" smtClean="0"/>
          </a:p>
          <a:p>
            <a:r>
              <a:rPr lang="es-MX" b="1" dirty="0" smtClean="0"/>
              <a:t>∮</a:t>
            </a:r>
            <a:r>
              <a:rPr lang="es-MX" b="1" dirty="0" err="1" smtClean="0"/>
              <a:t>E⋅dS</a:t>
            </a:r>
            <a:r>
              <a:rPr lang="es-MX" b="1" dirty="0" smtClean="0"/>
              <a:t>=q/ε0</a:t>
            </a:r>
            <a:endParaRPr lang="es-MX" b="1" dirty="0"/>
          </a:p>
        </p:txBody>
      </p:sp>
      <p:sp>
        <p:nvSpPr>
          <p:cNvPr id="7" name="AutoShape 4" descr="Resultado de imagen para ley de gauss para el magnetism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Imagen 7"/>
          <p:cNvPicPr>
            <a:picLocks noChangeAspect="1"/>
          </p:cNvPicPr>
          <p:nvPr/>
        </p:nvPicPr>
        <p:blipFill>
          <a:blip r:embed="rId2"/>
          <a:stretch>
            <a:fillRect/>
          </a:stretch>
        </p:blipFill>
        <p:spPr>
          <a:xfrm>
            <a:off x="632012" y="2505074"/>
            <a:ext cx="9654988" cy="3841937"/>
          </a:xfrm>
          <a:prstGeom prst="rect">
            <a:avLst/>
          </a:prstGeom>
        </p:spPr>
      </p:pic>
    </p:spTree>
    <p:extLst>
      <p:ext uri="{BB962C8B-B14F-4D97-AF65-F5344CB8AC3E}">
        <p14:creationId xmlns:p14="http://schemas.microsoft.com/office/powerpoint/2010/main" val="3872956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bg1"/>
          </a:solidFill>
        </p:spPr>
        <p:txBody>
          <a:bodyPr/>
          <a:lstStyle/>
          <a:p>
            <a:r>
              <a:rPr lang="es-MX" b="1" dirty="0" smtClean="0">
                <a:solidFill>
                  <a:srgbClr val="FF0000"/>
                </a:solidFill>
              </a:rPr>
              <a:t>CAMPO ELECTRICO, LEY DE GAUSS Y FLUJO ELECTRICO.</a:t>
            </a:r>
            <a:endParaRPr lang="es-MX" b="1" dirty="0">
              <a:solidFill>
                <a:srgbClr val="FF0000"/>
              </a:solidFill>
            </a:endParaRPr>
          </a:p>
        </p:txBody>
      </p:sp>
      <p:sp>
        <p:nvSpPr>
          <p:cNvPr id="5" name="Marcador de contenido 4"/>
          <p:cNvSpPr>
            <a:spLocks noGrp="1"/>
          </p:cNvSpPr>
          <p:nvPr>
            <p:ph idx="1"/>
          </p:nvPr>
        </p:nvSpPr>
        <p:spPr>
          <a:xfrm>
            <a:off x="838200" y="1842247"/>
            <a:ext cx="10515600" cy="4334716"/>
          </a:xfrm>
        </p:spPr>
        <p:txBody>
          <a:bodyPr>
            <a:normAutofit/>
          </a:bodyPr>
          <a:lstStyle/>
          <a:p>
            <a:pPr marL="0" indent="0">
              <a:buNone/>
            </a:pPr>
            <a:r>
              <a:rPr lang="es-MX" b="1" dirty="0" smtClean="0">
                <a:solidFill>
                  <a:schemeClr val="bg1"/>
                </a:solidFill>
              </a:rPr>
              <a:t>CONCEPTO DE CAMPO ELECTRICO:</a:t>
            </a:r>
          </a:p>
          <a:p>
            <a:pPr marL="0" indent="0">
              <a:buNone/>
            </a:pPr>
            <a:endParaRPr lang="es-MX" b="1" dirty="0" smtClean="0">
              <a:solidFill>
                <a:schemeClr val="bg1"/>
              </a:solidFill>
            </a:endParaRPr>
          </a:p>
          <a:p>
            <a:pPr marL="0" indent="0">
              <a:buNone/>
            </a:pPr>
            <a:endParaRPr lang="es-MX" b="1" dirty="0" smtClean="0">
              <a:solidFill>
                <a:schemeClr val="bg1"/>
              </a:solidFill>
            </a:endParaRPr>
          </a:p>
        </p:txBody>
      </p:sp>
      <p:sp>
        <p:nvSpPr>
          <p:cNvPr id="2" name="Rectángulo 1"/>
          <p:cNvSpPr/>
          <p:nvPr/>
        </p:nvSpPr>
        <p:spPr>
          <a:xfrm>
            <a:off x="838200" y="2551837"/>
            <a:ext cx="8305800" cy="2677656"/>
          </a:xfrm>
          <a:prstGeom prst="rect">
            <a:avLst/>
          </a:prstGeom>
        </p:spPr>
        <p:txBody>
          <a:bodyPr wrap="square">
            <a:spAutoFit/>
          </a:bodyPr>
          <a:lstStyle/>
          <a:p>
            <a:r>
              <a:rPr lang="es-MX" sz="2800" b="1" i="1" dirty="0" smtClean="0">
                <a:solidFill>
                  <a:schemeClr val="bg1"/>
                </a:solidFill>
                <a:effectLst/>
              </a:rPr>
              <a:t>¿Qué significa campo eléctrico? Una</a:t>
            </a:r>
            <a:r>
              <a:rPr lang="es-MX" sz="2800" b="1" i="0" dirty="0" smtClean="0">
                <a:solidFill>
                  <a:schemeClr val="bg1"/>
                </a:solidFill>
                <a:effectLst/>
              </a:rPr>
              <a:t> propiedad del espacio mediante la cual “se propaga” la interacción entre </a:t>
            </a:r>
            <a:r>
              <a:rPr lang="es-MX" sz="2800" b="1" i="0" dirty="0" err="1" smtClean="0">
                <a:solidFill>
                  <a:schemeClr val="bg1"/>
                </a:solidFill>
                <a:effectLst/>
              </a:rPr>
              <a:t>cargas.Una</a:t>
            </a:r>
            <a:r>
              <a:rPr lang="es-MX" sz="2800" b="1" i="0" dirty="0" smtClean="0">
                <a:solidFill>
                  <a:schemeClr val="bg1"/>
                </a:solidFill>
                <a:effectLst/>
              </a:rPr>
              <a:t> región del espacio donde existe una perturbación tal que a cada punto de dicha región le podemos asignar una magnitud vectorial, llamada intensidad de campo eléctrico E.</a:t>
            </a:r>
            <a:endParaRPr lang="es-MX" sz="2800" b="1" dirty="0">
              <a:solidFill>
                <a:schemeClr val="bg1"/>
              </a:solidFill>
            </a:endParaRPr>
          </a:p>
        </p:txBody>
      </p:sp>
    </p:spTree>
    <p:extLst>
      <p:ext uri="{BB962C8B-B14F-4D97-AF65-F5344CB8AC3E}">
        <p14:creationId xmlns:p14="http://schemas.microsoft.com/office/powerpoint/2010/main" val="183665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5" name="Marcador de contenido 4"/>
          <p:cNvPicPr>
            <a:picLocks noGrp="1" noChangeAspect="1"/>
          </p:cNvPicPr>
          <p:nvPr>
            <p:ph idx="1"/>
          </p:nvPr>
        </p:nvPicPr>
        <p:blipFill>
          <a:blip r:embed="rId2"/>
          <a:stretch>
            <a:fillRect/>
          </a:stretch>
        </p:blipFill>
        <p:spPr>
          <a:xfrm>
            <a:off x="1116106" y="795431"/>
            <a:ext cx="10112188" cy="5766734"/>
          </a:xfrm>
          <a:prstGeom prst="rect">
            <a:avLst/>
          </a:prstGeom>
        </p:spPr>
      </p:pic>
      <p:sp>
        <p:nvSpPr>
          <p:cNvPr id="4" name="AutoShape 2" descr="Resultado de imagen para campo electrico"/>
          <p:cNvSpPr>
            <a:spLocks noChangeAspect="1" noChangeArrowheads="1"/>
          </p:cNvSpPr>
          <p:nvPr/>
        </p:nvSpPr>
        <p:spPr bwMode="auto">
          <a:xfrm>
            <a:off x="4485527" y="426617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811427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1842247"/>
            <a:ext cx="10515600" cy="4334716"/>
          </a:xfrm>
        </p:spPr>
        <p:txBody>
          <a:bodyPr>
            <a:normAutofit/>
          </a:bodyPr>
          <a:lstStyle/>
          <a:p>
            <a:pPr marL="0" indent="0">
              <a:buNone/>
            </a:pPr>
            <a:r>
              <a:rPr lang="es-MX" b="1" dirty="0" smtClean="0">
                <a:solidFill>
                  <a:schemeClr val="bg1"/>
                </a:solidFill>
              </a:rPr>
              <a:t>CONCEPTO DE FLUJO ELECTRICO:</a:t>
            </a:r>
          </a:p>
          <a:p>
            <a:pPr marL="0" indent="0">
              <a:buNone/>
            </a:pPr>
            <a:r>
              <a:rPr lang="es-MX" b="1" dirty="0">
                <a:solidFill>
                  <a:schemeClr val="bg1"/>
                </a:solidFill>
              </a:rPr>
              <a:t>El matemático y físico alemán Karl </a:t>
            </a:r>
            <a:r>
              <a:rPr lang="es-MX" b="1" dirty="0" err="1">
                <a:solidFill>
                  <a:schemeClr val="bg1"/>
                </a:solidFill>
              </a:rPr>
              <a:t>Friederich</a:t>
            </a:r>
            <a:r>
              <a:rPr lang="es-MX" b="1" dirty="0">
                <a:solidFill>
                  <a:schemeClr val="bg1"/>
                </a:solidFill>
              </a:rPr>
              <a:t> Gauss (1777-1855) estableció una relación entre el número </a:t>
            </a:r>
            <a:r>
              <a:rPr lang="es-MX" b="1" dirty="0" smtClean="0">
                <a:solidFill>
                  <a:schemeClr val="bg1"/>
                </a:solidFill>
              </a:rPr>
              <a:t>de líneas </a:t>
            </a:r>
            <a:r>
              <a:rPr lang="es-MX" b="1" dirty="0">
                <a:solidFill>
                  <a:schemeClr val="bg1"/>
                </a:solidFill>
              </a:rPr>
              <a:t>de </a:t>
            </a:r>
            <a:r>
              <a:rPr lang="es-MX" b="1" dirty="0" smtClean="0">
                <a:solidFill>
                  <a:schemeClr val="bg1"/>
                </a:solidFill>
              </a:rPr>
              <a:t>campo eléctrico que </a:t>
            </a:r>
            <a:r>
              <a:rPr lang="es-MX" b="1" dirty="0">
                <a:solidFill>
                  <a:schemeClr val="bg1"/>
                </a:solidFill>
              </a:rPr>
              <a:t>atraviesan una superficie cerrada y la carga almacenada en su interior</a:t>
            </a:r>
            <a:r>
              <a:rPr lang="es-MX" b="1" dirty="0" smtClean="0">
                <a:solidFill>
                  <a:schemeClr val="bg1"/>
                </a:solidFill>
              </a:rPr>
              <a:t>.</a:t>
            </a:r>
          </a:p>
          <a:p>
            <a:pPr marL="0" indent="0">
              <a:buNone/>
            </a:pPr>
            <a:r>
              <a:rPr lang="es-MX" b="1" i="1" dirty="0" smtClean="0">
                <a:solidFill>
                  <a:schemeClr val="bg1"/>
                </a:solidFill>
              </a:rPr>
              <a:t>“</a:t>
            </a:r>
            <a:r>
              <a:rPr lang="es-MX" b="1" i="1" dirty="0">
                <a:solidFill>
                  <a:schemeClr val="bg1"/>
                </a:solidFill>
              </a:rPr>
              <a:t>El flujo eléctrico o flujo del campo eléctrico (Φ</a:t>
            </a:r>
            <a:r>
              <a:rPr lang="es-MX" b="1" i="1" baseline="-25000" dirty="0">
                <a:solidFill>
                  <a:schemeClr val="bg1"/>
                </a:solidFill>
              </a:rPr>
              <a:t>E</a:t>
            </a:r>
            <a:r>
              <a:rPr lang="es-MX" b="1" i="1" dirty="0">
                <a:solidFill>
                  <a:schemeClr val="bg1"/>
                </a:solidFill>
              </a:rPr>
              <a:t>) es una magnitud escalar que representa el número de líneas de campo que atraviesan una determinada superficie. Su unidad en el Sistema Internacional es el newton por metro cuadrado y por culombio (N·m</a:t>
            </a:r>
            <a:r>
              <a:rPr lang="es-MX" b="1" i="1" baseline="30000" dirty="0">
                <a:solidFill>
                  <a:schemeClr val="bg1"/>
                </a:solidFill>
              </a:rPr>
              <a:t>2</a:t>
            </a:r>
            <a:r>
              <a:rPr lang="es-MX" b="1" i="1" dirty="0">
                <a:solidFill>
                  <a:schemeClr val="bg1"/>
                </a:solidFill>
              </a:rPr>
              <a:t>/C</a:t>
            </a:r>
            <a:r>
              <a:rPr lang="es-MX" b="1" i="1" dirty="0" smtClean="0">
                <a:solidFill>
                  <a:schemeClr val="bg1"/>
                </a:solidFill>
              </a:rPr>
              <a:t>).”</a:t>
            </a:r>
            <a:endParaRPr lang="es-MX" b="1" i="1" dirty="0">
              <a:solidFill>
                <a:schemeClr val="bg1"/>
              </a:solidFill>
            </a:endParaRPr>
          </a:p>
        </p:txBody>
      </p:sp>
    </p:spTree>
    <p:extLst>
      <p:ext uri="{BB962C8B-B14F-4D97-AF65-F5344CB8AC3E}">
        <p14:creationId xmlns:p14="http://schemas.microsoft.com/office/powerpoint/2010/main" val="3615685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32013" y="430306"/>
            <a:ext cx="10851776" cy="6010835"/>
          </a:xfrm>
          <a:prstGeom prst="rect">
            <a:avLst/>
          </a:prstGeom>
        </p:spPr>
      </p:pic>
      <p:pic>
        <p:nvPicPr>
          <p:cNvPr id="2" name="Imagen 1"/>
          <p:cNvPicPr>
            <a:picLocks noChangeAspect="1"/>
          </p:cNvPicPr>
          <p:nvPr/>
        </p:nvPicPr>
        <p:blipFill>
          <a:blip r:embed="rId3"/>
          <a:stretch>
            <a:fillRect/>
          </a:stretch>
        </p:blipFill>
        <p:spPr>
          <a:xfrm>
            <a:off x="632013" y="430306"/>
            <a:ext cx="10851776" cy="6010835"/>
          </a:xfrm>
          <a:prstGeom prst="rect">
            <a:avLst/>
          </a:prstGeom>
        </p:spPr>
      </p:pic>
    </p:spTree>
    <p:extLst>
      <p:ext uri="{BB962C8B-B14F-4D97-AF65-F5344CB8AC3E}">
        <p14:creationId xmlns:p14="http://schemas.microsoft.com/office/powerpoint/2010/main" val="3716497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smtClean="0">
                <a:solidFill>
                  <a:schemeClr val="bg1"/>
                </a:solidFill>
              </a:rPr>
              <a:t>LEY DE COULOMB                 CAMPO ELECTRICO</a:t>
            </a:r>
            <a:endParaRPr lang="es-MX" b="1" dirty="0">
              <a:solidFill>
                <a:schemeClr val="bg1"/>
              </a:solidFill>
            </a:endParaRPr>
          </a:p>
        </p:txBody>
      </p:sp>
      <p:pic>
        <p:nvPicPr>
          <p:cNvPr id="2" name="Marcador de contenido 1"/>
          <p:cNvPicPr>
            <a:picLocks noGrp="1" noChangeAspect="1"/>
          </p:cNvPicPr>
          <p:nvPr>
            <p:ph idx="1"/>
          </p:nvPr>
        </p:nvPicPr>
        <p:blipFill>
          <a:blip r:embed="rId2"/>
          <a:stretch>
            <a:fillRect/>
          </a:stretch>
        </p:blipFill>
        <p:spPr>
          <a:xfrm>
            <a:off x="322730" y="1690688"/>
            <a:ext cx="6306670" cy="4710112"/>
          </a:xfrm>
          <a:prstGeom prst="rect">
            <a:avLst/>
          </a:prstGeom>
        </p:spPr>
      </p:pic>
      <p:pic>
        <p:nvPicPr>
          <p:cNvPr id="6" name="Imagen 5"/>
          <p:cNvPicPr>
            <a:picLocks noChangeAspect="1"/>
          </p:cNvPicPr>
          <p:nvPr/>
        </p:nvPicPr>
        <p:blipFill>
          <a:blip r:embed="rId3"/>
          <a:stretch>
            <a:fillRect/>
          </a:stretch>
        </p:blipFill>
        <p:spPr>
          <a:xfrm>
            <a:off x="7005917" y="1519519"/>
            <a:ext cx="4612341" cy="4881281"/>
          </a:xfrm>
          <a:prstGeom prst="rect">
            <a:avLst/>
          </a:prstGeom>
        </p:spPr>
      </p:pic>
    </p:spTree>
    <p:extLst>
      <p:ext uri="{BB962C8B-B14F-4D97-AF65-F5344CB8AC3E}">
        <p14:creationId xmlns:p14="http://schemas.microsoft.com/office/powerpoint/2010/main" val="3040748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1842247"/>
            <a:ext cx="10515600" cy="4334716"/>
          </a:xfrm>
        </p:spPr>
        <p:txBody>
          <a:bodyPr>
            <a:normAutofit/>
          </a:bodyPr>
          <a:lstStyle/>
          <a:p>
            <a:pPr marL="0" indent="0">
              <a:buNone/>
            </a:pPr>
            <a:r>
              <a:rPr lang="es-MX" b="1" dirty="0" smtClean="0">
                <a:solidFill>
                  <a:schemeClr val="bg1"/>
                </a:solidFill>
              </a:rPr>
              <a:t>UNIDADES DE MEDIDADEL CAMPO ELECTRICO</a:t>
            </a:r>
          </a:p>
          <a:p>
            <a:pPr marL="0" indent="0">
              <a:buNone/>
            </a:pPr>
            <a:endParaRPr lang="es-MX" b="1" dirty="0" smtClean="0">
              <a:solidFill>
                <a:schemeClr val="bg1"/>
              </a:solidFill>
            </a:endParaRPr>
          </a:p>
        </p:txBody>
      </p:sp>
      <p:pic>
        <p:nvPicPr>
          <p:cNvPr id="2" name="Imagen 1"/>
          <p:cNvPicPr>
            <a:picLocks noChangeAspect="1"/>
          </p:cNvPicPr>
          <p:nvPr/>
        </p:nvPicPr>
        <p:blipFill>
          <a:blip r:embed="rId2"/>
          <a:stretch>
            <a:fillRect/>
          </a:stretch>
        </p:blipFill>
        <p:spPr>
          <a:xfrm>
            <a:off x="838200" y="2889753"/>
            <a:ext cx="11062447" cy="2880400"/>
          </a:xfrm>
          <a:prstGeom prst="rect">
            <a:avLst/>
          </a:prstGeom>
        </p:spPr>
      </p:pic>
    </p:spTree>
    <p:extLst>
      <p:ext uri="{BB962C8B-B14F-4D97-AF65-F5344CB8AC3E}">
        <p14:creationId xmlns:p14="http://schemas.microsoft.com/office/powerpoint/2010/main" val="2935370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smtClean="0">
                <a:solidFill>
                  <a:schemeClr val="bg1"/>
                </a:solidFill>
              </a:rPr>
              <a:t>POTENCIAL ELECTRICO</a:t>
            </a:r>
            <a:endParaRPr lang="es-MX" b="1" dirty="0">
              <a:solidFill>
                <a:schemeClr val="bg1"/>
              </a:solidFill>
            </a:endParaRPr>
          </a:p>
        </p:txBody>
      </p:sp>
      <p:sp>
        <p:nvSpPr>
          <p:cNvPr id="5" name="Marcador de contenido 4"/>
          <p:cNvSpPr>
            <a:spLocks noGrp="1"/>
          </p:cNvSpPr>
          <p:nvPr>
            <p:ph idx="1"/>
          </p:nvPr>
        </p:nvSpPr>
        <p:spPr>
          <a:xfrm>
            <a:off x="838200" y="1842247"/>
            <a:ext cx="10515600" cy="4334716"/>
          </a:xfrm>
        </p:spPr>
        <p:txBody>
          <a:bodyPr>
            <a:normAutofit/>
          </a:bodyPr>
          <a:lstStyle/>
          <a:p>
            <a:pPr marL="0" indent="0">
              <a:buNone/>
            </a:pPr>
            <a:r>
              <a:rPr lang="es-MX" b="1" dirty="0" smtClean="0">
                <a:solidFill>
                  <a:schemeClr val="bg1"/>
                </a:solidFill>
              </a:rPr>
              <a:t>CONCEPTO DE POTENCIAL ELECTRICO</a:t>
            </a:r>
          </a:p>
          <a:p>
            <a:pPr marL="0" indent="0">
              <a:buNone/>
            </a:pPr>
            <a:endParaRPr lang="es-MX" b="1" dirty="0" smtClean="0">
              <a:solidFill>
                <a:schemeClr val="bg1"/>
              </a:solidFill>
            </a:endParaRPr>
          </a:p>
        </p:txBody>
      </p:sp>
      <p:pic>
        <p:nvPicPr>
          <p:cNvPr id="2" name="Imagen 1"/>
          <p:cNvPicPr>
            <a:picLocks noChangeAspect="1"/>
          </p:cNvPicPr>
          <p:nvPr/>
        </p:nvPicPr>
        <p:blipFill>
          <a:blip r:embed="rId2"/>
          <a:stretch>
            <a:fillRect/>
          </a:stretch>
        </p:blipFill>
        <p:spPr>
          <a:xfrm>
            <a:off x="-201706" y="2393576"/>
            <a:ext cx="12035118" cy="4464424"/>
          </a:xfrm>
          <a:prstGeom prst="rect">
            <a:avLst/>
          </a:prstGeom>
        </p:spPr>
      </p:pic>
    </p:spTree>
    <p:extLst>
      <p:ext uri="{BB962C8B-B14F-4D97-AF65-F5344CB8AC3E}">
        <p14:creationId xmlns:p14="http://schemas.microsoft.com/office/powerpoint/2010/main" val="109719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14671" y="308344"/>
            <a:ext cx="11079124" cy="5868619"/>
          </a:xfrm>
          <a:prstGeom prst="rect">
            <a:avLst/>
          </a:prstGeom>
        </p:spPr>
      </p:pic>
      <p:sp>
        <p:nvSpPr>
          <p:cNvPr id="5" name="Marcador de contenido 4"/>
          <p:cNvSpPr>
            <a:spLocks noGrp="1"/>
          </p:cNvSpPr>
          <p:nvPr>
            <p:ph idx="1"/>
          </p:nvPr>
        </p:nvSpPr>
        <p:spPr>
          <a:xfrm>
            <a:off x="838200" y="510988"/>
            <a:ext cx="10515600" cy="5665975"/>
          </a:xfrm>
        </p:spPr>
        <p:txBody>
          <a:bodyPr>
            <a:normAutofit/>
          </a:bodyPr>
          <a:lstStyle/>
          <a:p>
            <a:pPr marL="0" indent="0">
              <a:buNone/>
            </a:pPr>
            <a:r>
              <a:rPr lang="es-MX" b="1" dirty="0" smtClean="0">
                <a:solidFill>
                  <a:schemeClr val="bg1"/>
                </a:solidFill>
              </a:rPr>
              <a:t>CONCEPTO DE CARGA ELECTRICA:</a:t>
            </a:r>
          </a:p>
          <a:p>
            <a:pPr marL="0" indent="0">
              <a:buNone/>
            </a:pPr>
            <a:r>
              <a:rPr lang="es-MX" b="1" dirty="0">
                <a:solidFill>
                  <a:schemeClr val="bg1"/>
                </a:solidFill>
              </a:rPr>
              <a:t>La carga eléctrica es una propiedad física intrínseca de algunas partículas subatómicas que se manifiesta mediante fuerzas de atracción y repulsión entre ellas por la mediación de campos </a:t>
            </a:r>
            <a:r>
              <a:rPr lang="es-MX" b="1" dirty="0" smtClean="0">
                <a:solidFill>
                  <a:schemeClr val="bg1"/>
                </a:solidFill>
              </a:rPr>
              <a:t>electromagnéticos.</a:t>
            </a:r>
          </a:p>
          <a:p>
            <a:pPr marL="0" indent="0">
              <a:buNone/>
            </a:pPr>
            <a:endParaRPr lang="es-MX" b="1" dirty="0">
              <a:solidFill>
                <a:schemeClr val="bg1"/>
              </a:solidFill>
            </a:endParaRPr>
          </a:p>
          <a:p>
            <a:pPr marL="0" indent="0">
              <a:buNone/>
            </a:pPr>
            <a:r>
              <a:rPr lang="es-MX" b="1" dirty="0" smtClean="0">
                <a:solidFill>
                  <a:schemeClr val="bg1"/>
                </a:solidFill>
              </a:rPr>
              <a:t>CARGA DE UN ELECTRON:</a:t>
            </a:r>
          </a:p>
          <a:p>
            <a:pPr marL="0" indent="0">
              <a:buNone/>
            </a:pPr>
            <a:r>
              <a:rPr lang="es-MX" b="1" dirty="0">
                <a:solidFill>
                  <a:schemeClr val="bg1"/>
                </a:solidFill>
              </a:rPr>
              <a:t>El electrón tiene una </a:t>
            </a:r>
            <a:r>
              <a:rPr lang="es-MX" b="1" dirty="0" smtClean="0">
                <a:solidFill>
                  <a:schemeClr val="bg1"/>
                </a:solidFill>
              </a:rPr>
              <a:t>carga</a:t>
            </a:r>
            <a:r>
              <a:rPr lang="es-MX" b="1" dirty="0">
                <a:solidFill>
                  <a:schemeClr val="bg1"/>
                </a:solidFill>
              </a:rPr>
              <a:t> eléctrica de −1,6 × 10</a:t>
            </a:r>
            <a:r>
              <a:rPr lang="es-MX" b="1" baseline="30000" dirty="0">
                <a:solidFill>
                  <a:schemeClr val="bg1"/>
                </a:solidFill>
              </a:rPr>
              <a:t>−19</a:t>
            </a:r>
            <a:r>
              <a:rPr lang="es-MX" b="1" dirty="0">
                <a:solidFill>
                  <a:schemeClr val="bg1"/>
                </a:solidFill>
              </a:rPr>
              <a:t> </a:t>
            </a:r>
            <a:r>
              <a:rPr lang="es-MX" b="1" dirty="0" smtClean="0">
                <a:solidFill>
                  <a:schemeClr val="bg1"/>
                </a:solidFill>
              </a:rPr>
              <a:t>C</a:t>
            </a:r>
          </a:p>
          <a:p>
            <a:pPr marL="0" indent="0">
              <a:buNone/>
            </a:pPr>
            <a:endParaRPr lang="es-MX" b="1" dirty="0">
              <a:solidFill>
                <a:schemeClr val="bg1"/>
              </a:solidFill>
            </a:endParaRPr>
          </a:p>
          <a:p>
            <a:pPr marL="0" indent="0">
              <a:buNone/>
            </a:pPr>
            <a:endParaRPr lang="es-MX" b="1" dirty="0" smtClean="0">
              <a:solidFill>
                <a:schemeClr val="bg1"/>
              </a:solidFill>
            </a:endParaRPr>
          </a:p>
        </p:txBody>
      </p:sp>
    </p:spTree>
    <p:extLst>
      <p:ext uri="{BB962C8B-B14F-4D97-AF65-F5344CB8AC3E}">
        <p14:creationId xmlns:p14="http://schemas.microsoft.com/office/powerpoint/2010/main" val="4259848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744071" y="322729"/>
            <a:ext cx="10515600" cy="4334716"/>
          </a:xfrm>
        </p:spPr>
        <p:txBody>
          <a:bodyPr>
            <a:normAutofit/>
          </a:bodyPr>
          <a:lstStyle/>
          <a:p>
            <a:pPr marL="0" indent="0">
              <a:buNone/>
            </a:pPr>
            <a:r>
              <a:rPr lang="es-MX" b="1" dirty="0" smtClean="0">
                <a:solidFill>
                  <a:schemeClr val="bg1"/>
                </a:solidFill>
              </a:rPr>
              <a:t>DIFERENCIA DE POTENCIAL ELECTRICO</a:t>
            </a:r>
          </a:p>
          <a:p>
            <a:pPr marL="0" indent="0">
              <a:buNone/>
            </a:pPr>
            <a:endParaRPr lang="es-MX" b="1" dirty="0" smtClean="0">
              <a:solidFill>
                <a:schemeClr val="bg1"/>
              </a:solidFill>
            </a:endParaRPr>
          </a:p>
          <a:p>
            <a:pPr marL="0" indent="0">
              <a:buNone/>
            </a:pPr>
            <a:endParaRPr lang="es-MX" b="1" dirty="0" smtClean="0">
              <a:solidFill>
                <a:schemeClr val="bg1"/>
              </a:solidFill>
            </a:endParaRPr>
          </a:p>
        </p:txBody>
      </p:sp>
      <p:pic>
        <p:nvPicPr>
          <p:cNvPr id="3" name="Imagen 2"/>
          <p:cNvPicPr>
            <a:picLocks noChangeAspect="1"/>
          </p:cNvPicPr>
          <p:nvPr/>
        </p:nvPicPr>
        <p:blipFill>
          <a:blip r:embed="rId2"/>
          <a:stretch>
            <a:fillRect/>
          </a:stretch>
        </p:blipFill>
        <p:spPr>
          <a:xfrm>
            <a:off x="605118" y="1008529"/>
            <a:ext cx="10999694" cy="5432612"/>
          </a:xfrm>
          <a:prstGeom prst="rect">
            <a:avLst/>
          </a:prstGeom>
        </p:spPr>
      </p:pic>
    </p:spTree>
    <p:extLst>
      <p:ext uri="{BB962C8B-B14F-4D97-AF65-F5344CB8AC3E}">
        <p14:creationId xmlns:p14="http://schemas.microsoft.com/office/powerpoint/2010/main" val="826235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1842247"/>
            <a:ext cx="10515600" cy="4334716"/>
          </a:xfrm>
        </p:spPr>
        <p:txBody>
          <a:bodyPr>
            <a:normAutofit/>
          </a:bodyPr>
          <a:lstStyle/>
          <a:p>
            <a:pPr marL="0" indent="0">
              <a:buNone/>
            </a:pPr>
            <a:r>
              <a:rPr lang="es-MX" b="1" dirty="0" smtClean="0">
                <a:solidFill>
                  <a:schemeClr val="bg1"/>
                </a:solidFill>
              </a:rPr>
              <a:t>UNIDADES DE MEDICION DEL POTENCIAL ELECTRICO</a:t>
            </a:r>
          </a:p>
          <a:p>
            <a:pPr marL="0" indent="0">
              <a:buNone/>
            </a:pPr>
            <a:r>
              <a:rPr lang="es-MX" b="1" dirty="0" smtClean="0">
                <a:solidFill>
                  <a:schemeClr val="bg1"/>
                </a:solidFill>
              </a:rPr>
              <a:t>El voltio, o volt, por símbolo V, es la unidad derivada del Sistema Internacional para el potencial eléctrico, la fuerza electromotriz y la tensión eléctrica. </a:t>
            </a:r>
          </a:p>
          <a:p>
            <a:pPr marL="0" indent="0">
              <a:buNone/>
            </a:pPr>
            <a:endParaRPr lang="es-MX" b="1" dirty="0" smtClean="0">
              <a:solidFill>
                <a:schemeClr val="bg1"/>
              </a:solidFill>
            </a:endParaRPr>
          </a:p>
        </p:txBody>
      </p:sp>
      <p:pic>
        <p:nvPicPr>
          <p:cNvPr id="2" name="Imagen 1"/>
          <p:cNvPicPr>
            <a:picLocks noChangeAspect="1"/>
          </p:cNvPicPr>
          <p:nvPr/>
        </p:nvPicPr>
        <p:blipFill>
          <a:blip r:embed="rId2"/>
          <a:stretch>
            <a:fillRect/>
          </a:stretch>
        </p:blipFill>
        <p:spPr>
          <a:xfrm>
            <a:off x="1376082" y="3550023"/>
            <a:ext cx="6400800" cy="3092824"/>
          </a:xfrm>
          <a:prstGeom prst="rect">
            <a:avLst/>
          </a:prstGeom>
        </p:spPr>
      </p:pic>
    </p:spTree>
    <p:extLst>
      <p:ext uri="{BB962C8B-B14F-4D97-AF65-F5344CB8AC3E}">
        <p14:creationId xmlns:p14="http://schemas.microsoft.com/office/powerpoint/2010/main" val="95027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14671" y="308344"/>
            <a:ext cx="11079124" cy="5868619"/>
          </a:xfrm>
          <a:prstGeom prst="rect">
            <a:avLst/>
          </a:prstGeom>
        </p:spPr>
      </p:pic>
      <p:sp>
        <p:nvSpPr>
          <p:cNvPr id="5" name="Marcador de contenido 4"/>
          <p:cNvSpPr>
            <a:spLocks noGrp="1"/>
          </p:cNvSpPr>
          <p:nvPr>
            <p:ph idx="1"/>
          </p:nvPr>
        </p:nvSpPr>
        <p:spPr>
          <a:xfrm>
            <a:off x="838200" y="510988"/>
            <a:ext cx="10515600" cy="5665975"/>
          </a:xfrm>
        </p:spPr>
        <p:txBody>
          <a:bodyPr>
            <a:normAutofit/>
          </a:bodyPr>
          <a:lstStyle/>
          <a:p>
            <a:pPr marL="0" indent="0">
              <a:buNone/>
            </a:pPr>
            <a:r>
              <a:rPr lang="es-MX" b="1" dirty="0" smtClean="0">
                <a:solidFill>
                  <a:schemeClr val="bg1"/>
                </a:solidFill>
              </a:rPr>
              <a:t>CONCEPTO DE CARGA ELECTRICA:</a:t>
            </a:r>
          </a:p>
          <a:p>
            <a:pPr marL="0" indent="0">
              <a:buNone/>
            </a:pPr>
            <a:r>
              <a:rPr lang="es-MX" b="1" dirty="0">
                <a:solidFill>
                  <a:schemeClr val="bg1"/>
                </a:solidFill>
              </a:rPr>
              <a:t>La carga eléctrica es una propiedad física intrínseca de algunas partículas subatómicas que se manifiesta mediante fuerzas de atracción y repulsión entre ellas por la mediación de campos </a:t>
            </a:r>
            <a:r>
              <a:rPr lang="es-MX" b="1" dirty="0" smtClean="0">
                <a:solidFill>
                  <a:schemeClr val="bg1"/>
                </a:solidFill>
              </a:rPr>
              <a:t>electromagnéticos.</a:t>
            </a:r>
          </a:p>
          <a:p>
            <a:pPr marL="0" indent="0">
              <a:buNone/>
            </a:pPr>
            <a:endParaRPr lang="es-MX" b="1" dirty="0">
              <a:solidFill>
                <a:schemeClr val="bg1"/>
              </a:solidFill>
            </a:endParaRPr>
          </a:p>
          <a:p>
            <a:pPr marL="0" indent="0">
              <a:buNone/>
            </a:pPr>
            <a:r>
              <a:rPr lang="es-MX" b="1" dirty="0" smtClean="0">
                <a:solidFill>
                  <a:schemeClr val="bg1"/>
                </a:solidFill>
              </a:rPr>
              <a:t>CARGA DE UN ELECTRON:</a:t>
            </a:r>
          </a:p>
          <a:p>
            <a:pPr marL="0" indent="0">
              <a:buNone/>
            </a:pPr>
            <a:r>
              <a:rPr lang="es-MX" b="1" dirty="0">
                <a:solidFill>
                  <a:schemeClr val="bg1"/>
                </a:solidFill>
              </a:rPr>
              <a:t>El electrón tiene una </a:t>
            </a:r>
            <a:r>
              <a:rPr lang="es-MX" b="1" dirty="0" smtClean="0">
                <a:solidFill>
                  <a:schemeClr val="bg1"/>
                </a:solidFill>
              </a:rPr>
              <a:t>carga</a:t>
            </a:r>
            <a:r>
              <a:rPr lang="es-MX" b="1" dirty="0">
                <a:solidFill>
                  <a:schemeClr val="bg1"/>
                </a:solidFill>
              </a:rPr>
              <a:t> eléctrica de −1,6 × 10</a:t>
            </a:r>
            <a:r>
              <a:rPr lang="es-MX" b="1" baseline="30000" dirty="0">
                <a:solidFill>
                  <a:schemeClr val="bg1"/>
                </a:solidFill>
              </a:rPr>
              <a:t>−19</a:t>
            </a:r>
            <a:r>
              <a:rPr lang="es-MX" b="1" dirty="0">
                <a:solidFill>
                  <a:schemeClr val="bg1"/>
                </a:solidFill>
              </a:rPr>
              <a:t> </a:t>
            </a:r>
            <a:r>
              <a:rPr lang="es-MX" b="1" dirty="0" smtClean="0">
                <a:solidFill>
                  <a:schemeClr val="bg1"/>
                </a:solidFill>
              </a:rPr>
              <a:t>C</a:t>
            </a:r>
          </a:p>
          <a:p>
            <a:pPr marL="0" indent="0">
              <a:buNone/>
            </a:pPr>
            <a:endParaRPr lang="es-MX" b="1" dirty="0">
              <a:solidFill>
                <a:schemeClr val="bg1"/>
              </a:solidFill>
            </a:endParaRPr>
          </a:p>
          <a:p>
            <a:pPr marL="0" indent="0">
              <a:buNone/>
            </a:pPr>
            <a:endParaRPr lang="es-MX" b="1" dirty="0" smtClean="0">
              <a:solidFill>
                <a:schemeClr val="bg1"/>
              </a:solidFill>
            </a:endParaRPr>
          </a:p>
        </p:txBody>
      </p:sp>
      <p:pic>
        <p:nvPicPr>
          <p:cNvPr id="3" name="Imagen 2"/>
          <p:cNvPicPr>
            <a:picLocks noChangeAspect="1"/>
          </p:cNvPicPr>
          <p:nvPr/>
        </p:nvPicPr>
        <p:blipFill>
          <a:blip r:embed="rId3"/>
          <a:stretch>
            <a:fillRect/>
          </a:stretch>
        </p:blipFill>
        <p:spPr>
          <a:xfrm>
            <a:off x="74428" y="180753"/>
            <a:ext cx="11621386" cy="6411433"/>
          </a:xfrm>
          <a:prstGeom prst="rect">
            <a:avLst/>
          </a:prstGeom>
        </p:spPr>
      </p:pic>
    </p:spTree>
    <p:extLst>
      <p:ext uri="{BB962C8B-B14F-4D97-AF65-F5344CB8AC3E}">
        <p14:creationId xmlns:p14="http://schemas.microsoft.com/office/powerpoint/2010/main" val="3217013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510988"/>
            <a:ext cx="10515600" cy="5665975"/>
          </a:xfrm>
        </p:spPr>
        <p:txBody>
          <a:bodyPr>
            <a:normAutofit/>
          </a:bodyPr>
          <a:lstStyle/>
          <a:p>
            <a:pPr marL="0" indent="0">
              <a:buNone/>
            </a:pPr>
            <a:r>
              <a:rPr lang="es-MX" b="1" dirty="0" smtClean="0">
                <a:solidFill>
                  <a:schemeClr val="bg1"/>
                </a:solidFill>
              </a:rPr>
              <a:t>CONCEPTO DE CARGA ELECTRICA:</a:t>
            </a:r>
          </a:p>
          <a:p>
            <a:pPr marL="0" indent="0">
              <a:buNone/>
            </a:pPr>
            <a:r>
              <a:rPr lang="es-MX" b="1" dirty="0">
                <a:solidFill>
                  <a:schemeClr val="bg1"/>
                </a:solidFill>
              </a:rPr>
              <a:t>La carga eléctrica es una propiedad física intrínseca de algunas partículas subatómicas que se manifiesta mediante fuerzas de atracción y repulsión entre ellas por la mediación de campos </a:t>
            </a:r>
            <a:r>
              <a:rPr lang="es-MX" b="1" dirty="0" smtClean="0">
                <a:solidFill>
                  <a:schemeClr val="bg1"/>
                </a:solidFill>
              </a:rPr>
              <a:t>electromagnéticos.</a:t>
            </a:r>
          </a:p>
          <a:p>
            <a:pPr marL="0" indent="0">
              <a:buNone/>
            </a:pPr>
            <a:endParaRPr lang="es-MX" b="1" dirty="0">
              <a:solidFill>
                <a:schemeClr val="bg1"/>
              </a:solidFill>
            </a:endParaRPr>
          </a:p>
          <a:p>
            <a:pPr marL="0" indent="0">
              <a:buNone/>
            </a:pPr>
            <a:r>
              <a:rPr lang="es-MX" b="1" dirty="0" smtClean="0">
                <a:solidFill>
                  <a:schemeClr val="bg1"/>
                </a:solidFill>
              </a:rPr>
              <a:t>CARGA DE UN ELECTRON:</a:t>
            </a:r>
          </a:p>
          <a:p>
            <a:pPr marL="0" indent="0">
              <a:buNone/>
            </a:pPr>
            <a:r>
              <a:rPr lang="es-MX" b="1" dirty="0">
                <a:solidFill>
                  <a:schemeClr val="bg1"/>
                </a:solidFill>
              </a:rPr>
              <a:t>El electrón tiene una </a:t>
            </a:r>
            <a:r>
              <a:rPr lang="es-MX" b="1" dirty="0" smtClean="0">
                <a:solidFill>
                  <a:schemeClr val="bg1"/>
                </a:solidFill>
              </a:rPr>
              <a:t>carga</a:t>
            </a:r>
            <a:r>
              <a:rPr lang="es-MX" b="1" dirty="0">
                <a:solidFill>
                  <a:schemeClr val="bg1"/>
                </a:solidFill>
              </a:rPr>
              <a:t> eléctrica de −1,6 × 10</a:t>
            </a:r>
            <a:r>
              <a:rPr lang="es-MX" b="1" baseline="30000" dirty="0">
                <a:solidFill>
                  <a:schemeClr val="bg1"/>
                </a:solidFill>
              </a:rPr>
              <a:t>−19</a:t>
            </a:r>
            <a:r>
              <a:rPr lang="es-MX" b="1" dirty="0">
                <a:solidFill>
                  <a:schemeClr val="bg1"/>
                </a:solidFill>
              </a:rPr>
              <a:t> </a:t>
            </a:r>
            <a:r>
              <a:rPr lang="es-MX" b="1" dirty="0" smtClean="0">
                <a:solidFill>
                  <a:schemeClr val="bg1"/>
                </a:solidFill>
              </a:rPr>
              <a:t>C</a:t>
            </a:r>
          </a:p>
          <a:p>
            <a:pPr marL="0" indent="0">
              <a:buNone/>
            </a:pPr>
            <a:endParaRPr lang="es-MX" b="1" dirty="0">
              <a:solidFill>
                <a:schemeClr val="bg1"/>
              </a:solidFill>
            </a:endParaRPr>
          </a:p>
          <a:p>
            <a:pPr marL="0" indent="0">
              <a:buNone/>
            </a:pPr>
            <a:endParaRPr lang="es-MX" b="1" dirty="0" smtClean="0">
              <a:solidFill>
                <a:schemeClr val="bg1"/>
              </a:solidFill>
            </a:endParaRPr>
          </a:p>
        </p:txBody>
      </p:sp>
      <p:pic>
        <p:nvPicPr>
          <p:cNvPr id="2" name="Imagen 1"/>
          <p:cNvPicPr>
            <a:picLocks noChangeAspect="1"/>
          </p:cNvPicPr>
          <p:nvPr/>
        </p:nvPicPr>
        <p:blipFill>
          <a:blip r:embed="rId2"/>
          <a:stretch>
            <a:fillRect/>
          </a:stretch>
        </p:blipFill>
        <p:spPr>
          <a:xfrm>
            <a:off x="329609" y="170121"/>
            <a:ext cx="11100391" cy="6411432"/>
          </a:xfrm>
          <a:prstGeom prst="rect">
            <a:avLst/>
          </a:prstGeom>
        </p:spPr>
      </p:pic>
    </p:spTree>
    <p:extLst>
      <p:ext uri="{BB962C8B-B14F-4D97-AF65-F5344CB8AC3E}">
        <p14:creationId xmlns:p14="http://schemas.microsoft.com/office/powerpoint/2010/main" val="2537789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510988"/>
            <a:ext cx="10515600" cy="5665975"/>
          </a:xfrm>
        </p:spPr>
        <p:txBody>
          <a:bodyPr>
            <a:normAutofit/>
          </a:bodyPr>
          <a:lstStyle/>
          <a:p>
            <a:pPr marL="0" indent="0">
              <a:buNone/>
            </a:pPr>
            <a:r>
              <a:rPr lang="es-MX" b="1" dirty="0" smtClean="0">
                <a:solidFill>
                  <a:schemeClr val="bg1"/>
                </a:solidFill>
              </a:rPr>
              <a:t>CONCEPTO DE CARGA ELECTRICA:</a:t>
            </a:r>
          </a:p>
          <a:p>
            <a:pPr marL="0" indent="0">
              <a:buNone/>
            </a:pPr>
            <a:r>
              <a:rPr lang="es-MX" b="1" dirty="0">
                <a:solidFill>
                  <a:schemeClr val="bg1"/>
                </a:solidFill>
              </a:rPr>
              <a:t>La carga eléctrica es una propiedad física intrínseca de algunas partículas subatómicas que se manifiesta mediante fuerzas de atracción y repulsión entre ellas por la mediación de campos </a:t>
            </a:r>
            <a:r>
              <a:rPr lang="es-MX" b="1" dirty="0" smtClean="0">
                <a:solidFill>
                  <a:schemeClr val="bg1"/>
                </a:solidFill>
              </a:rPr>
              <a:t>electromagnéticos.</a:t>
            </a:r>
          </a:p>
          <a:p>
            <a:pPr marL="0" indent="0">
              <a:buNone/>
            </a:pPr>
            <a:endParaRPr lang="es-MX" b="1" dirty="0">
              <a:solidFill>
                <a:schemeClr val="bg1"/>
              </a:solidFill>
            </a:endParaRPr>
          </a:p>
          <a:p>
            <a:pPr marL="0" indent="0">
              <a:buNone/>
            </a:pPr>
            <a:r>
              <a:rPr lang="es-MX" b="1" dirty="0" smtClean="0">
                <a:solidFill>
                  <a:schemeClr val="bg1"/>
                </a:solidFill>
              </a:rPr>
              <a:t>CARGA DE UN ELECTRON:</a:t>
            </a:r>
          </a:p>
          <a:p>
            <a:pPr marL="0" indent="0">
              <a:buNone/>
            </a:pPr>
            <a:r>
              <a:rPr lang="es-MX" b="1" dirty="0">
                <a:solidFill>
                  <a:schemeClr val="bg1"/>
                </a:solidFill>
              </a:rPr>
              <a:t>El electrón tiene una </a:t>
            </a:r>
            <a:r>
              <a:rPr lang="es-MX" b="1" dirty="0" smtClean="0">
                <a:solidFill>
                  <a:schemeClr val="bg1"/>
                </a:solidFill>
              </a:rPr>
              <a:t>carga</a:t>
            </a:r>
            <a:r>
              <a:rPr lang="es-MX" b="1" dirty="0">
                <a:solidFill>
                  <a:schemeClr val="bg1"/>
                </a:solidFill>
              </a:rPr>
              <a:t> eléctrica de −1,6 × 10</a:t>
            </a:r>
            <a:r>
              <a:rPr lang="es-MX" b="1" baseline="30000" dirty="0">
                <a:solidFill>
                  <a:schemeClr val="bg1"/>
                </a:solidFill>
              </a:rPr>
              <a:t>−19</a:t>
            </a:r>
            <a:r>
              <a:rPr lang="es-MX" b="1" dirty="0">
                <a:solidFill>
                  <a:schemeClr val="bg1"/>
                </a:solidFill>
              </a:rPr>
              <a:t> </a:t>
            </a:r>
            <a:r>
              <a:rPr lang="es-MX" b="1" dirty="0" smtClean="0">
                <a:solidFill>
                  <a:schemeClr val="bg1"/>
                </a:solidFill>
              </a:rPr>
              <a:t>C</a:t>
            </a:r>
          </a:p>
          <a:p>
            <a:pPr marL="0" indent="0">
              <a:buNone/>
            </a:pPr>
            <a:endParaRPr lang="es-MX" b="1" dirty="0">
              <a:solidFill>
                <a:schemeClr val="bg1"/>
              </a:solidFill>
            </a:endParaRPr>
          </a:p>
          <a:p>
            <a:pPr marL="0" indent="0">
              <a:buNone/>
            </a:pPr>
            <a:endParaRPr lang="es-MX" b="1" dirty="0" smtClean="0">
              <a:solidFill>
                <a:schemeClr val="bg1"/>
              </a:solidFill>
            </a:endParaRPr>
          </a:p>
        </p:txBody>
      </p:sp>
      <p:pic>
        <p:nvPicPr>
          <p:cNvPr id="2" name="Imagen 1"/>
          <p:cNvPicPr>
            <a:picLocks noChangeAspect="1"/>
          </p:cNvPicPr>
          <p:nvPr/>
        </p:nvPicPr>
        <p:blipFill>
          <a:blip r:embed="rId2"/>
          <a:stretch>
            <a:fillRect/>
          </a:stretch>
        </p:blipFill>
        <p:spPr>
          <a:xfrm>
            <a:off x="329609" y="170121"/>
            <a:ext cx="11100391" cy="6411432"/>
          </a:xfrm>
          <a:prstGeom prst="rect">
            <a:avLst/>
          </a:prstGeom>
        </p:spPr>
      </p:pic>
      <p:pic>
        <p:nvPicPr>
          <p:cNvPr id="3" name="Imagen 2"/>
          <p:cNvPicPr>
            <a:picLocks noChangeAspect="1"/>
          </p:cNvPicPr>
          <p:nvPr/>
        </p:nvPicPr>
        <p:blipFill>
          <a:blip r:embed="rId3"/>
          <a:stretch>
            <a:fillRect/>
          </a:stretch>
        </p:blipFill>
        <p:spPr>
          <a:xfrm>
            <a:off x="329610" y="510988"/>
            <a:ext cx="11408734" cy="6070565"/>
          </a:xfrm>
          <a:prstGeom prst="rect">
            <a:avLst/>
          </a:prstGeom>
        </p:spPr>
      </p:pic>
      <p:sp>
        <p:nvSpPr>
          <p:cNvPr id="4" name="Rectángulo 3"/>
          <p:cNvSpPr/>
          <p:nvPr/>
        </p:nvSpPr>
        <p:spPr>
          <a:xfrm>
            <a:off x="414622" y="628172"/>
            <a:ext cx="6836423" cy="923330"/>
          </a:xfrm>
          <a:prstGeom prst="rect">
            <a:avLst/>
          </a:prstGeom>
          <a:noFill/>
        </p:spPr>
        <p:txBody>
          <a:bodyPr wrap="none" lIns="91440" tIns="45720" rIns="91440" bIns="45720">
            <a:spAutoFit/>
          </a:bodyPr>
          <a:lstStyle/>
          <a:p>
            <a:pPr algn="ctr"/>
            <a:r>
              <a:rPr lang="es-ES" sz="5400" b="1" dirty="0" smtClean="0">
                <a:ln w="0"/>
                <a:solidFill>
                  <a:srgbClr val="FF0000"/>
                </a:solidFill>
                <a:effectLst>
                  <a:outerShdw blurRad="38100" dist="25400" dir="5400000" algn="ctr" rotWithShape="0">
                    <a:srgbClr val="6E747A">
                      <a:alpha val="43000"/>
                    </a:srgbClr>
                  </a:outerShdw>
                </a:effectLst>
              </a:rPr>
              <a:t>CAMPOS MAGNETICOS</a:t>
            </a:r>
            <a:endParaRPr lang="es-ES" sz="5400" b="1"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76575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510988"/>
            <a:ext cx="10515600" cy="5665975"/>
          </a:xfrm>
        </p:spPr>
        <p:txBody>
          <a:bodyPr>
            <a:normAutofit/>
          </a:bodyPr>
          <a:lstStyle/>
          <a:p>
            <a:pPr marL="0" indent="0">
              <a:buNone/>
            </a:pPr>
            <a:r>
              <a:rPr lang="es-MX" b="1" dirty="0" smtClean="0">
                <a:solidFill>
                  <a:schemeClr val="bg1"/>
                </a:solidFill>
              </a:rPr>
              <a:t>CONCEPTO DE CARGA ELECTRICA:</a:t>
            </a:r>
          </a:p>
          <a:p>
            <a:pPr marL="0" indent="0">
              <a:buNone/>
            </a:pPr>
            <a:r>
              <a:rPr lang="es-MX" b="1" dirty="0">
                <a:solidFill>
                  <a:schemeClr val="bg1"/>
                </a:solidFill>
              </a:rPr>
              <a:t>La carga eléctrica es una propiedad física intrínseca de algunas partículas subatómicas que se manifiesta mediante fuerzas de atracción y repulsión entre ellas por la mediación de campos </a:t>
            </a:r>
            <a:r>
              <a:rPr lang="es-MX" b="1" dirty="0" smtClean="0">
                <a:solidFill>
                  <a:schemeClr val="bg1"/>
                </a:solidFill>
              </a:rPr>
              <a:t>electromagnéticos.</a:t>
            </a:r>
          </a:p>
          <a:p>
            <a:pPr marL="0" indent="0">
              <a:buNone/>
            </a:pPr>
            <a:endParaRPr lang="es-MX" b="1" dirty="0">
              <a:solidFill>
                <a:schemeClr val="bg1"/>
              </a:solidFill>
            </a:endParaRPr>
          </a:p>
          <a:p>
            <a:pPr marL="0" indent="0">
              <a:buNone/>
            </a:pPr>
            <a:r>
              <a:rPr lang="es-MX" b="1" dirty="0" smtClean="0">
                <a:solidFill>
                  <a:schemeClr val="bg1"/>
                </a:solidFill>
              </a:rPr>
              <a:t>CARGA DE UN ELECTRON:</a:t>
            </a:r>
          </a:p>
          <a:p>
            <a:pPr marL="0" indent="0">
              <a:buNone/>
            </a:pPr>
            <a:r>
              <a:rPr lang="es-MX" b="1" dirty="0">
                <a:solidFill>
                  <a:schemeClr val="bg1"/>
                </a:solidFill>
              </a:rPr>
              <a:t>El electrón tiene una </a:t>
            </a:r>
            <a:r>
              <a:rPr lang="es-MX" b="1" dirty="0" smtClean="0">
                <a:solidFill>
                  <a:schemeClr val="bg1"/>
                </a:solidFill>
              </a:rPr>
              <a:t>carga</a:t>
            </a:r>
            <a:r>
              <a:rPr lang="es-MX" b="1" dirty="0">
                <a:solidFill>
                  <a:schemeClr val="bg1"/>
                </a:solidFill>
              </a:rPr>
              <a:t> eléctrica de −1,6 × 10</a:t>
            </a:r>
            <a:r>
              <a:rPr lang="es-MX" b="1" baseline="30000" dirty="0">
                <a:solidFill>
                  <a:schemeClr val="bg1"/>
                </a:solidFill>
              </a:rPr>
              <a:t>−19</a:t>
            </a:r>
            <a:r>
              <a:rPr lang="es-MX" b="1" dirty="0">
                <a:solidFill>
                  <a:schemeClr val="bg1"/>
                </a:solidFill>
              </a:rPr>
              <a:t> </a:t>
            </a:r>
            <a:r>
              <a:rPr lang="es-MX" b="1" dirty="0" smtClean="0">
                <a:solidFill>
                  <a:schemeClr val="bg1"/>
                </a:solidFill>
              </a:rPr>
              <a:t>C</a:t>
            </a:r>
          </a:p>
          <a:p>
            <a:pPr marL="0" indent="0">
              <a:buNone/>
            </a:pPr>
            <a:endParaRPr lang="es-MX" b="1" dirty="0">
              <a:solidFill>
                <a:schemeClr val="bg1"/>
              </a:solidFill>
            </a:endParaRPr>
          </a:p>
          <a:p>
            <a:pPr marL="0" indent="0">
              <a:buNone/>
            </a:pPr>
            <a:endParaRPr lang="es-MX" b="1" dirty="0" smtClean="0">
              <a:solidFill>
                <a:schemeClr val="bg1"/>
              </a:solidFill>
            </a:endParaRPr>
          </a:p>
        </p:txBody>
      </p:sp>
      <p:pic>
        <p:nvPicPr>
          <p:cNvPr id="6" name="Imagen 5"/>
          <p:cNvPicPr>
            <a:picLocks noChangeAspect="1"/>
          </p:cNvPicPr>
          <p:nvPr/>
        </p:nvPicPr>
        <p:blipFill>
          <a:blip r:embed="rId2"/>
          <a:stretch>
            <a:fillRect/>
          </a:stretch>
        </p:blipFill>
        <p:spPr>
          <a:xfrm>
            <a:off x="838200" y="234542"/>
            <a:ext cx="9803217" cy="5719691"/>
          </a:xfrm>
          <a:prstGeom prst="rect">
            <a:avLst/>
          </a:prstGeom>
        </p:spPr>
      </p:pic>
    </p:spTree>
    <p:extLst>
      <p:ext uri="{BB962C8B-B14F-4D97-AF65-F5344CB8AC3E}">
        <p14:creationId xmlns:p14="http://schemas.microsoft.com/office/powerpoint/2010/main" val="649923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90283" y="295835"/>
            <a:ext cx="10515600" cy="4334716"/>
          </a:xfrm>
        </p:spPr>
        <p:txBody>
          <a:bodyPr>
            <a:normAutofit fontScale="85000" lnSpcReduction="10000"/>
          </a:bodyPr>
          <a:lstStyle/>
          <a:p>
            <a:pPr marL="0" indent="0">
              <a:buNone/>
            </a:pPr>
            <a:r>
              <a:rPr lang="es-MX" b="1" dirty="0" smtClean="0">
                <a:solidFill>
                  <a:schemeClr val="bg1"/>
                </a:solidFill>
              </a:rPr>
              <a:t>METODOS Y PROCESOS DE CARGA DE LOS CUERPOS</a:t>
            </a:r>
          </a:p>
          <a:p>
            <a:pPr marL="0" indent="0">
              <a:buNone/>
            </a:pPr>
            <a:r>
              <a:rPr lang="es-MX" b="1" dirty="0" smtClean="0">
                <a:solidFill>
                  <a:schemeClr val="bg1"/>
                </a:solidFill>
              </a:rPr>
              <a:t>CARGA POR CONTACTO</a:t>
            </a:r>
            <a:br>
              <a:rPr lang="es-MX" b="1" dirty="0" smtClean="0">
                <a:solidFill>
                  <a:schemeClr val="bg1"/>
                </a:solidFill>
              </a:rPr>
            </a:br>
            <a:r>
              <a:rPr lang="es-MX" b="1" dirty="0">
                <a:solidFill>
                  <a:schemeClr val="bg1"/>
                </a:solidFill>
              </a:rPr>
              <a:t>Se puede cargar un cuerpo con sólo tocarlo con otro previamente cargado. En este caso, ambos quedan con el mismo tipo de carga, es decir, si toco un cuerpo neutro con otro con carga positiva, el primero también queda con </a:t>
            </a:r>
            <a:r>
              <a:rPr lang="es-MX" b="1" dirty="0" smtClean="0">
                <a:solidFill>
                  <a:schemeClr val="bg1"/>
                </a:solidFill>
              </a:rPr>
              <a:t>carga </a:t>
            </a:r>
            <a:r>
              <a:rPr lang="es-MX" b="1" dirty="0">
                <a:solidFill>
                  <a:schemeClr val="bg1"/>
                </a:solidFill>
              </a:rPr>
              <a:t>positiva</a:t>
            </a:r>
            <a:r>
              <a:rPr lang="es-MX" b="1" dirty="0" smtClean="0">
                <a:solidFill>
                  <a:schemeClr val="bg1"/>
                </a:solidFill>
              </a:rPr>
              <a:t>.</a:t>
            </a:r>
          </a:p>
          <a:p>
            <a:pPr marL="0" indent="0">
              <a:buNone/>
            </a:pPr>
            <a:endParaRPr lang="es-MX" b="1" dirty="0">
              <a:solidFill>
                <a:schemeClr val="bg1"/>
              </a:solidFill>
            </a:endParaRPr>
          </a:p>
          <a:p>
            <a:pPr marL="0" indent="0">
              <a:buNone/>
            </a:pPr>
            <a:r>
              <a:rPr lang="es-MX" b="1" dirty="0">
                <a:solidFill>
                  <a:schemeClr val="bg1"/>
                </a:solidFill>
              </a:rPr>
              <a:t>B.- </a:t>
            </a:r>
            <a:r>
              <a:rPr lang="es-MX" b="1" dirty="0" err="1">
                <a:solidFill>
                  <a:schemeClr val="bg1"/>
                </a:solidFill>
              </a:rPr>
              <a:t>Electrizacion</a:t>
            </a:r>
            <a:r>
              <a:rPr lang="es-MX" b="1" dirty="0">
                <a:solidFill>
                  <a:schemeClr val="bg1"/>
                </a:solidFill>
              </a:rPr>
              <a:t> por frotamiento</a:t>
            </a:r>
            <a:r>
              <a:rPr lang="es-MX" b="1" dirty="0" smtClean="0">
                <a:solidFill>
                  <a:schemeClr val="bg1"/>
                </a:solidFill>
              </a:rPr>
              <a:t/>
            </a:r>
            <a:br>
              <a:rPr lang="es-MX" b="1" dirty="0" smtClean="0">
                <a:solidFill>
                  <a:schemeClr val="bg1"/>
                </a:solidFill>
              </a:rPr>
            </a:br>
            <a:r>
              <a:rPr lang="es-MX" b="1" dirty="0">
                <a:solidFill>
                  <a:schemeClr val="bg1"/>
                </a:solidFill>
              </a:rPr>
              <a:t>Al frotar dos cuerpos eléctricamente neutros (número de electrones = número de protones), ambos se cargan, uno con carga positiva y el otro con carga negativa.</a:t>
            </a:r>
            <a:r>
              <a:rPr lang="es-MX" b="1" dirty="0" smtClean="0">
                <a:solidFill>
                  <a:schemeClr val="bg1"/>
                </a:solidFill>
              </a:rPr>
              <a:t/>
            </a:r>
            <a:br>
              <a:rPr lang="es-MX" b="1" dirty="0" smtClean="0">
                <a:solidFill>
                  <a:schemeClr val="bg1"/>
                </a:solidFill>
              </a:rPr>
            </a:br>
            <a:r>
              <a:rPr lang="es-MX" b="1" dirty="0">
                <a:solidFill>
                  <a:schemeClr val="bg1"/>
                </a:solidFill>
              </a:rPr>
              <a:t>Si frotas una barra de vidrio con un paño de seda, hay un traspaso de electrones del vidrio a la seda.</a:t>
            </a:r>
            <a:r>
              <a:rPr lang="es-MX" b="1" dirty="0" smtClean="0">
                <a:solidFill>
                  <a:schemeClr val="bg1"/>
                </a:solidFill>
              </a:rPr>
              <a:t/>
            </a:r>
            <a:br>
              <a:rPr lang="es-MX" b="1" dirty="0" smtClean="0">
                <a:solidFill>
                  <a:schemeClr val="bg1"/>
                </a:solidFill>
              </a:rPr>
            </a:br>
            <a:r>
              <a:rPr lang="es-MX" b="1" dirty="0">
                <a:solidFill>
                  <a:schemeClr val="bg1"/>
                </a:solidFill>
              </a:rPr>
              <a:t>Si frotas un lápiz de pasta con un paño de lana, hay un traspaso de electrones del paño a al lápiz.</a:t>
            </a:r>
            <a:endParaRPr lang="es-MX" b="1" dirty="0" smtClean="0">
              <a:solidFill>
                <a:schemeClr val="bg1"/>
              </a:solidFill>
            </a:endParaRPr>
          </a:p>
        </p:txBody>
      </p:sp>
      <p:pic>
        <p:nvPicPr>
          <p:cNvPr id="2" name="Imagen 1"/>
          <p:cNvPicPr>
            <a:picLocks noChangeAspect="1"/>
          </p:cNvPicPr>
          <p:nvPr/>
        </p:nvPicPr>
        <p:blipFill>
          <a:blip r:embed="rId2"/>
          <a:stretch>
            <a:fillRect/>
          </a:stretch>
        </p:blipFill>
        <p:spPr>
          <a:xfrm>
            <a:off x="611594" y="4901277"/>
            <a:ext cx="3143250" cy="1786602"/>
          </a:xfrm>
          <a:prstGeom prst="rect">
            <a:avLst/>
          </a:prstGeom>
        </p:spPr>
      </p:pic>
      <p:pic>
        <p:nvPicPr>
          <p:cNvPr id="3" name="Imagen 2"/>
          <p:cNvPicPr>
            <a:picLocks noChangeAspect="1"/>
          </p:cNvPicPr>
          <p:nvPr/>
        </p:nvPicPr>
        <p:blipFill>
          <a:blip r:embed="rId3"/>
          <a:stretch>
            <a:fillRect/>
          </a:stretch>
        </p:blipFill>
        <p:spPr>
          <a:xfrm>
            <a:off x="4002273" y="4901277"/>
            <a:ext cx="3124200" cy="1786602"/>
          </a:xfrm>
          <a:prstGeom prst="rect">
            <a:avLst/>
          </a:prstGeom>
        </p:spPr>
      </p:pic>
    </p:spTree>
    <p:extLst>
      <p:ext uri="{BB962C8B-B14F-4D97-AF65-F5344CB8AC3E}">
        <p14:creationId xmlns:p14="http://schemas.microsoft.com/office/powerpoint/2010/main" val="3725124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36494" y="322729"/>
            <a:ext cx="10515600" cy="4334716"/>
          </a:xfrm>
        </p:spPr>
        <p:txBody>
          <a:bodyPr>
            <a:normAutofit fontScale="92500" lnSpcReduction="20000"/>
          </a:bodyPr>
          <a:lstStyle/>
          <a:p>
            <a:pPr marL="0" indent="0">
              <a:buNone/>
            </a:pPr>
            <a:r>
              <a:rPr lang="es-MX" b="1" dirty="0">
                <a:solidFill>
                  <a:schemeClr val="bg1"/>
                </a:solidFill>
              </a:rPr>
              <a:t>C.- </a:t>
            </a:r>
            <a:r>
              <a:rPr lang="es-MX" b="1" dirty="0" err="1">
                <a:solidFill>
                  <a:schemeClr val="bg1"/>
                </a:solidFill>
              </a:rPr>
              <a:t>Electrizacion</a:t>
            </a:r>
            <a:r>
              <a:rPr lang="es-MX" b="1" dirty="0">
                <a:solidFill>
                  <a:schemeClr val="bg1"/>
                </a:solidFill>
              </a:rPr>
              <a:t> por inducción</a:t>
            </a:r>
            <a:r>
              <a:rPr lang="es-MX" b="1" dirty="0" smtClean="0">
                <a:solidFill>
                  <a:schemeClr val="bg1"/>
                </a:solidFill>
              </a:rPr>
              <a:t/>
            </a:r>
            <a:br>
              <a:rPr lang="es-MX" b="1" dirty="0" smtClean="0">
                <a:solidFill>
                  <a:schemeClr val="bg1"/>
                </a:solidFill>
              </a:rPr>
            </a:br>
            <a:r>
              <a:rPr lang="es-MX" b="1" dirty="0">
                <a:solidFill>
                  <a:schemeClr val="bg1"/>
                </a:solidFill>
              </a:rPr>
              <a:t>Un cuerpo cargado eléctricamente puede atraer a otro cuerpo que está neutro. Cuando acercamos un cuerpo electrizado a un cuerpo neutro, se establece una interacción eléctrica entre las cargas del primero y el cuerpo neutro.</a:t>
            </a:r>
            <a:r>
              <a:rPr lang="es-MX" b="1" dirty="0" smtClean="0">
                <a:solidFill>
                  <a:schemeClr val="bg1"/>
                </a:solidFill>
              </a:rPr>
              <a:t/>
            </a:r>
            <a:br>
              <a:rPr lang="es-MX" b="1" dirty="0" smtClean="0">
                <a:solidFill>
                  <a:schemeClr val="bg1"/>
                </a:solidFill>
              </a:rPr>
            </a:br>
            <a:r>
              <a:rPr lang="es-MX" b="1" dirty="0">
                <a:solidFill>
                  <a:schemeClr val="bg1"/>
                </a:solidFill>
              </a:rPr>
              <a:t>Como resultado de esta relación, la redistribución inicial se ve alterada: las cargas con signo opuesto a la carga del cuerpo electrizado se acercan a éste.</a:t>
            </a:r>
            <a:r>
              <a:rPr lang="es-MX" b="1" dirty="0" smtClean="0">
                <a:solidFill>
                  <a:schemeClr val="bg1"/>
                </a:solidFill>
              </a:rPr>
              <a:t/>
            </a:r>
            <a:br>
              <a:rPr lang="es-MX" b="1" dirty="0" smtClean="0">
                <a:solidFill>
                  <a:schemeClr val="bg1"/>
                </a:solidFill>
              </a:rPr>
            </a:br>
            <a:r>
              <a:rPr lang="es-MX" b="1" dirty="0">
                <a:solidFill>
                  <a:schemeClr val="bg1"/>
                </a:solidFill>
              </a:rPr>
              <a:t>En este proceso de redistribución de cargas, la carga neta inicial no ha variado en el cuerpo neutro, pero en algunas zonas está cargado positivamente y en otras negativamente</a:t>
            </a:r>
            <a:r>
              <a:rPr lang="es-MX" b="1" dirty="0" smtClean="0">
                <a:solidFill>
                  <a:schemeClr val="bg1"/>
                </a:solidFill>
              </a:rPr>
              <a:t/>
            </a:r>
            <a:br>
              <a:rPr lang="es-MX" b="1" dirty="0" smtClean="0">
                <a:solidFill>
                  <a:schemeClr val="bg1"/>
                </a:solidFill>
              </a:rPr>
            </a:br>
            <a:r>
              <a:rPr lang="es-MX" b="1" dirty="0">
                <a:solidFill>
                  <a:schemeClr val="bg1"/>
                </a:solidFill>
              </a:rPr>
              <a:t>Decimos entonces que aparecen cargas eléctricas inducidas. Entonces el cuerpo electrizado induce una carga con signo contrario en el cuerpo neutro y por lo tanto lo atrae.</a:t>
            </a:r>
            <a:endParaRPr lang="es-MX" b="1" dirty="0" smtClean="0">
              <a:solidFill>
                <a:schemeClr val="bg1"/>
              </a:solidFill>
            </a:endParaRPr>
          </a:p>
        </p:txBody>
      </p:sp>
      <p:pic>
        <p:nvPicPr>
          <p:cNvPr id="2" name="Imagen 1"/>
          <p:cNvPicPr>
            <a:picLocks noChangeAspect="1"/>
          </p:cNvPicPr>
          <p:nvPr/>
        </p:nvPicPr>
        <p:blipFill>
          <a:blip r:embed="rId2"/>
          <a:stretch>
            <a:fillRect/>
          </a:stretch>
        </p:blipFill>
        <p:spPr>
          <a:xfrm>
            <a:off x="2254102" y="4433777"/>
            <a:ext cx="4961861" cy="2030818"/>
          </a:xfrm>
          <a:prstGeom prst="rect">
            <a:avLst/>
          </a:prstGeom>
        </p:spPr>
      </p:pic>
    </p:spTree>
    <p:extLst>
      <p:ext uri="{BB962C8B-B14F-4D97-AF65-F5344CB8AC3E}">
        <p14:creationId xmlns:p14="http://schemas.microsoft.com/office/powerpoint/2010/main" val="4069714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468</Words>
  <Application>Microsoft Office PowerPoint</Application>
  <PresentationFormat>Panorámica</PresentationFormat>
  <Paragraphs>103</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Arial</vt:lpstr>
      <vt:lpstr>Calibri</vt:lpstr>
      <vt:lpstr>Calibri Light</vt:lpstr>
      <vt:lpstr>Tema de Office</vt:lpstr>
      <vt:lpstr>CARGA ELECTRICA Y ELECTRON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FUERZA ELECTRICA Y LEY DE COULOMB</vt:lpstr>
      <vt:lpstr>Presentación de PowerPoint</vt:lpstr>
      <vt:lpstr>Presentación de PowerPoint</vt:lpstr>
      <vt:lpstr>Presentación de PowerPoint</vt:lpstr>
      <vt:lpstr>Presentación de PowerPoint</vt:lpstr>
      <vt:lpstr>MAGNITUDES ESCALARES EMPLEADAS EN ELECTRICIDAD Y MAGNETISMO:</vt:lpstr>
      <vt:lpstr>Presentación de PowerPoint</vt:lpstr>
      <vt:lpstr>Presentación de PowerPoint</vt:lpstr>
      <vt:lpstr>CAMPO ELECTRICO, LEY DE GAUSS Y FLUJO ELECTRICO.</vt:lpstr>
      <vt:lpstr>Presentación de PowerPoint</vt:lpstr>
      <vt:lpstr>Presentación de PowerPoint</vt:lpstr>
      <vt:lpstr>Presentación de PowerPoint</vt:lpstr>
      <vt:lpstr>LEY DE COULOMB                 CAMPO ELECTRICO</vt:lpstr>
      <vt:lpstr>Presentación de PowerPoint</vt:lpstr>
      <vt:lpstr>POTENCIAL ELECTRICO</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CARGA ELECTRICA Y ELECTRON</dc:title>
  <dc:creator>adrian asr</dc:creator>
  <cp:lastModifiedBy>adrian asr</cp:lastModifiedBy>
  <cp:revision>41</cp:revision>
  <dcterms:created xsi:type="dcterms:W3CDTF">2016-02-06T15:38:33Z</dcterms:created>
  <dcterms:modified xsi:type="dcterms:W3CDTF">2016-02-16T01:54:34Z</dcterms:modified>
</cp:coreProperties>
</file>